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레트로라이프" charset="1" panose="02000600000000000000"/>
      <p:regular r:id="rId10"/>
    </p:embeddedFont>
    <p:embeddedFont>
      <p:font typeface="Tlab 레트로라이프 Bold" charset="1" panose="02000800000000000000"/>
      <p:regular r:id="rId11"/>
    </p:embeddedFont>
    <p:embeddedFont>
      <p:font typeface="210 디딤고딕" charset="1" panose="02020503020101020101"/>
      <p:regular r:id="rId12"/>
    </p:embeddedFont>
    <p:embeddedFont>
      <p:font typeface="210 디딤고딕 Bold" charset="1" panose="02020503020101020101"/>
      <p:regular r:id="rId13"/>
    </p:embeddedFont>
    <p:embeddedFont>
      <p:font typeface="210 디딤고딕 Light" charset="1" panose="02020503020101020101"/>
      <p:regular r:id="rId14"/>
    </p:embeddedFont>
    <p:embeddedFont>
      <p:font typeface="Source Han Sans KR" charset="1" panose="020B0400000000000000"/>
      <p:regular r:id="rId15"/>
    </p:embeddedFont>
    <p:embeddedFont>
      <p:font typeface="Source Han Sans KR Bold" charset="1" panose="020B0800000000000000"/>
      <p:regular r:id="rId16"/>
    </p:embeddedFont>
    <p:embeddedFont>
      <p:font typeface="Source Han Sans KR Extra-Light" charset="1" panose="020B0200000000000000"/>
      <p:regular r:id="rId17"/>
    </p:embeddedFont>
    <p:embeddedFont>
      <p:font typeface="Source Han Sans KR Light" charset="1" panose="020B0300000000000000"/>
      <p:regular r:id="rId18"/>
    </p:embeddedFont>
    <p:embeddedFont>
      <p:font typeface="Source Han Sans KR Medium" charset="1" panose="020B0600000000000000"/>
      <p:regular r:id="rId19"/>
    </p:embeddedFont>
    <p:embeddedFont>
      <p:font typeface="Source Han Sans KR Heavy" charset="1" panose="020B0A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46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https://github.com/rtzr/Awesome-Korean-Speech-Recognition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https://images.app.goo.gl/qPG3k9DKMf8jJJRh6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GEgoHUt6U.mp4" Type="http://schemas.openxmlformats.org/officeDocument/2006/relationships/video"/><Relationship Id="rId4" Target="../media/VAGEgoHUt6U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2" Target="../media/image44.jpeg" Type="http://schemas.openxmlformats.org/officeDocument/2006/relationships/image"/><Relationship Id="rId3" Target="../media/image45.jpeg" Type="http://schemas.openxmlformats.org/officeDocument/2006/relationships/image"/><Relationship Id="rId4" Target="../media/image46.png" Type="http://schemas.openxmlformats.org/officeDocument/2006/relationships/image"/><Relationship Id="rId5" Target="../media/image47.jpe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https://sm.ign.com/ign_kr/screenshot/default/blob-8b5g_h8ap.jpg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4075" y="1127755"/>
            <a:ext cx="6592162" cy="8130545"/>
          </a:xfrm>
          <a:custGeom>
            <a:avLst/>
            <a:gdLst/>
            <a:ahLst/>
            <a:cxnLst/>
            <a:rect r="r" b="b" t="t" l="l"/>
            <a:pathLst>
              <a:path h="8130545" w="6592162">
                <a:moveTo>
                  <a:pt x="0" y="0"/>
                </a:moveTo>
                <a:lnTo>
                  <a:pt x="6592162" y="0"/>
                </a:lnTo>
                <a:lnTo>
                  <a:pt x="6592162" y="8130545"/>
                </a:lnTo>
                <a:lnTo>
                  <a:pt x="0" y="8130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43" t="-44919" r="-800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9791" y="3422195"/>
            <a:ext cx="8999738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20"/>
              </a:lnSpc>
            </a:pPr>
            <a:r>
              <a:rPr lang="en-US" sz="9600" spc="-192">
                <a:solidFill>
                  <a:srgbClr val="14110F"/>
                </a:solidFill>
                <a:latin typeface="210 디딤고딕 Bold"/>
              </a:rPr>
              <a:t>Whisper Fine Thank You &amp; U?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35752"/>
            <a:ext cx="66501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754F1"/>
                </a:solidFill>
                <a:latin typeface="210 디딤고딕 Bold"/>
              </a:rPr>
              <a:t>Everything of Whisper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9675" y="6944399"/>
            <a:ext cx="931400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4110F"/>
                </a:solidFill>
                <a:latin typeface="210 디딤고딕 Bold"/>
                <a:ea typeface="210 디딤고딕 Bold"/>
              </a:rPr>
              <a:t>Team. 포스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95775" y="9533860"/>
            <a:ext cx="16013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8464" y="1628777"/>
            <a:ext cx="8901395" cy="6521814"/>
          </a:xfrm>
          <a:custGeom>
            <a:avLst/>
            <a:gdLst/>
            <a:ahLst/>
            <a:cxnLst/>
            <a:rect r="r" b="b" t="t" l="l"/>
            <a:pathLst>
              <a:path h="6521814" w="8901395">
                <a:moveTo>
                  <a:pt x="0" y="0"/>
                </a:moveTo>
                <a:lnTo>
                  <a:pt x="8901395" y="0"/>
                </a:lnTo>
                <a:lnTo>
                  <a:pt x="8901395" y="6521814"/>
                </a:lnTo>
                <a:lnTo>
                  <a:pt x="0" y="6521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latin typeface="210 디딤고딕"/>
              </a:rPr>
              <a:t>Whisper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033"/>
            <a:ext cx="3753284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8926" y="2929585"/>
            <a:ext cx="7677125" cy="384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2"/>
              </a:lnSpc>
            </a:pPr>
            <a:r>
              <a:rPr lang="en-US" sz="3008" spc="156">
                <a:solidFill>
                  <a:srgbClr val="14110F"/>
                </a:solidFill>
                <a:latin typeface="210 디딤고딕"/>
                <a:ea typeface="210 디딤고딕"/>
              </a:rPr>
              <a:t>OpenAI의 음성인식 모델</a:t>
            </a:r>
          </a:p>
          <a:p>
            <a:pPr algn="l" marL="649609" indent="-324805" lvl="1">
              <a:lnSpc>
                <a:spcPts val="4392"/>
              </a:lnSpc>
              <a:buFont typeface="Arial"/>
              <a:buChar char="•"/>
            </a:pPr>
            <a:r>
              <a:rPr lang="en-US" sz="3008" spc="156">
                <a:solidFill>
                  <a:srgbClr val="14110F"/>
                </a:solidFill>
                <a:latin typeface="210 디딤고딕"/>
                <a:ea typeface="210 디딤고딕"/>
              </a:rPr>
              <a:t>680,000시간을 사용하여 학습한 모델</a:t>
            </a:r>
          </a:p>
          <a:p>
            <a:pPr algn="l" marL="1299218" indent="-433073" lvl="2">
              <a:lnSpc>
                <a:spcPts val="4392"/>
              </a:lnSpc>
              <a:buFont typeface="Arial"/>
              <a:buChar char="⚬"/>
            </a:pPr>
            <a:r>
              <a:rPr lang="en-US" sz="3008" spc="156">
                <a:solidFill>
                  <a:srgbClr val="14110F"/>
                </a:solidFill>
                <a:latin typeface="210 디딤고딕"/>
                <a:ea typeface="210 디딤고딕"/>
              </a:rPr>
              <a:t>Weakly supervised 데이터셋</a:t>
            </a:r>
          </a:p>
          <a:p>
            <a:pPr algn="l" marL="649609" indent="-324805" lvl="1">
              <a:lnSpc>
                <a:spcPts val="4392"/>
              </a:lnSpc>
              <a:buFont typeface="Arial"/>
              <a:buChar char="•"/>
            </a:pPr>
            <a:r>
              <a:rPr lang="en-US" sz="3008" spc="156">
                <a:solidFill>
                  <a:srgbClr val="14110F"/>
                </a:solidFill>
                <a:latin typeface="210 디딤고딕"/>
                <a:ea typeface="210 디딤고딕"/>
              </a:rPr>
              <a:t>다양한 task를 위한 학습 format 제공</a:t>
            </a:r>
          </a:p>
          <a:p>
            <a:pPr algn="l" marL="1299218" indent="-433073" lvl="2">
              <a:lnSpc>
                <a:spcPts val="4392"/>
              </a:lnSpc>
              <a:buFont typeface="Arial"/>
              <a:buChar char="⚬"/>
            </a:pPr>
            <a:r>
              <a:rPr lang="en-US" sz="3008" spc="156">
                <a:solidFill>
                  <a:srgbClr val="14110F"/>
                </a:solidFill>
                <a:latin typeface="210 디딤고딕"/>
                <a:ea typeface="210 디딤고딕"/>
              </a:rPr>
              <a:t>번역, 자동 음성인식</a:t>
            </a:r>
          </a:p>
          <a:p>
            <a:pPr algn="l" marL="649609" indent="-324805" lvl="1">
              <a:lnSpc>
                <a:spcPts val="4392"/>
              </a:lnSpc>
              <a:buFont typeface="Arial"/>
              <a:buChar char="•"/>
            </a:pPr>
            <a:r>
              <a:rPr lang="en-US" sz="3008" spc="156">
                <a:solidFill>
                  <a:srgbClr val="14110F"/>
                </a:solidFill>
                <a:latin typeface="210 디딤고딕"/>
                <a:ea typeface="210 디딤고딕"/>
              </a:rPr>
              <a:t>기본적인 Transformer 구조 사용</a:t>
            </a:r>
          </a:p>
          <a:p>
            <a:pPr algn="l" marL="1299218" indent="-433073" lvl="2">
              <a:lnSpc>
                <a:spcPts val="4392"/>
              </a:lnSpc>
              <a:buFont typeface="Arial"/>
              <a:buChar char="⚬"/>
            </a:pPr>
            <a:r>
              <a:rPr lang="en-US" sz="3008" spc="156">
                <a:solidFill>
                  <a:srgbClr val="14110F"/>
                </a:solidFill>
                <a:latin typeface="210 디딤고딕"/>
                <a:ea typeface="210 디딤고딕"/>
              </a:rPr>
              <a:t>Cross-attention 추가 사용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8926" y="9495992"/>
            <a:ext cx="651286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2B51B4"/>
                </a:solidFill>
                <a:latin typeface="210 디딤고딕"/>
                <a:ea typeface="210 디딤고딕"/>
              </a:rPr>
              <a:t>참고 : </a:t>
            </a:r>
            <a:r>
              <a:rPr lang="en-US" sz="3000" spc="-30" u="sng">
                <a:solidFill>
                  <a:srgbClr val="2B51B4"/>
                </a:solidFill>
                <a:latin typeface="210 디딤고딕 Bold"/>
                <a:ea typeface="210 디딤고딕 Bold"/>
                <a:hlinkClick r:id="rId3" tooltip="https://github.com/rtzr/Awesome-Korean-Speech-Recognition"/>
              </a:rPr>
              <a:t>STT 비교 분석 사이트 링크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18337" y="8093441"/>
            <a:ext cx="447055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20">
                <a:solidFill>
                  <a:srgbClr val="000000"/>
                </a:solidFill>
                <a:latin typeface="210 디딤고딕"/>
                <a:ea typeface="210 디딤고딕"/>
              </a:rPr>
              <a:t>출처: https://arxiv.org/pdf/2212.04356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6863" y="1562102"/>
            <a:ext cx="534459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전체적인 Whisper 모델의 architecture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54711"/>
            <a:ext cx="10486426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Whipser 모델 경량화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양자화 (Quantization)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기존 Float32(32비트)의 가중치 크기를 줄여서 int8 적용</a:t>
            </a:r>
          </a:p>
          <a:p>
            <a:pPr algn="l" marL="1943100" indent="-485775" lvl="3">
              <a:lnSpc>
                <a:spcPts val="4200"/>
              </a:lnSpc>
              <a:buFont typeface="Arial"/>
              <a:buChar char="￭"/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ex ) 12 * 3.1215415  ➡️ 12 * 3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30">
                <a:solidFill>
                  <a:srgbClr val="000000"/>
                </a:solidFill>
                <a:latin typeface="210 디딤고딕"/>
              </a:rPr>
              <a:t>loRA (Low-Rank-Adoption)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30">
                <a:solidFill>
                  <a:srgbClr val="000000"/>
                </a:solidFill>
                <a:ea typeface="210 디딤고딕"/>
              </a:rPr>
              <a:t>대부분의 매개변수 유지 후 일부만 미세조정하는 방식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30">
                <a:solidFill>
                  <a:srgbClr val="000000"/>
                </a:solidFill>
                <a:ea typeface="210 디딤고딕"/>
              </a:rPr>
              <a:t>일부 파라미터만 업데이트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-30">
                <a:solidFill>
                  <a:srgbClr val="000000"/>
                </a:solidFill>
                <a:ea typeface="210 디딤고딕"/>
              </a:rPr>
              <a:t>훈련 비용과 컴퓨팅 리소스를 절약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1249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latin typeface="210 디딤고딕"/>
              </a:rPr>
              <a:t>Fast Whisper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033"/>
            <a:ext cx="3753284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303677" y="683477"/>
            <a:ext cx="8156596" cy="4491422"/>
            <a:chOff x="0" y="0"/>
            <a:chExt cx="10875461" cy="59885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704244" y="788247"/>
              <a:ext cx="6585404" cy="4531700"/>
            </a:xfrm>
            <a:custGeom>
              <a:avLst/>
              <a:gdLst/>
              <a:ahLst/>
              <a:cxnLst/>
              <a:rect r="r" b="b" t="t" l="l"/>
              <a:pathLst>
                <a:path h="4531700" w="6585404">
                  <a:moveTo>
                    <a:pt x="0" y="0"/>
                  </a:moveTo>
                  <a:lnTo>
                    <a:pt x="6585404" y="0"/>
                  </a:lnTo>
                  <a:lnTo>
                    <a:pt x="6585404" y="4531699"/>
                  </a:lnTo>
                  <a:lnTo>
                    <a:pt x="0" y="4531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6279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5645663"/>
              <a:ext cx="10875461" cy="342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-15">
                  <a:solidFill>
                    <a:srgbClr val="000000"/>
                  </a:solidFill>
                  <a:latin typeface="210 디딤고딕"/>
                  <a:ea typeface="210 디딤고딕"/>
                </a:rPr>
                <a:t>출처: https://arxiv.org/pdf/2106.09685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214422" y="-66675"/>
              <a:ext cx="3565049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25">
                  <a:solidFill>
                    <a:srgbClr val="000000"/>
                  </a:solidFill>
                  <a:latin typeface="210 디딤고딕"/>
                  <a:ea typeface="210 디딤고딕"/>
                </a:rPr>
                <a:t>전체적인 loRA 모델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15126" y="6079104"/>
            <a:ext cx="5072521" cy="2854798"/>
          </a:xfrm>
          <a:custGeom>
            <a:avLst/>
            <a:gdLst/>
            <a:ahLst/>
            <a:cxnLst/>
            <a:rect r="r" b="b" t="t" l="l"/>
            <a:pathLst>
              <a:path h="2854798" w="5072521">
                <a:moveTo>
                  <a:pt x="0" y="0"/>
                </a:moveTo>
                <a:lnTo>
                  <a:pt x="5072521" y="0"/>
                </a:lnTo>
                <a:lnTo>
                  <a:pt x="5072521" y="2854797"/>
                </a:lnTo>
                <a:lnTo>
                  <a:pt x="0" y="2854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9" t="0" r="0" b="-850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239142" y="5445438"/>
            <a:ext cx="162448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양자화 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03677" y="9106318"/>
            <a:ext cx="8156596" cy="24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14">
                <a:solidFill>
                  <a:srgbClr val="000000"/>
                </a:solidFill>
                <a:latin typeface="210 디딤고딕"/>
                <a:ea typeface="210 디딤고딕"/>
              </a:rPr>
              <a:t>출처: https://towardsdatascience.com/introduction-to-weight-quantization-2494701b9c0c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15706" y="9533860"/>
            <a:ext cx="32027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11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images.app.goo.gl/qPG3k9DKMf8jJJRh6"/>
          </p:cNvPr>
          <p:cNvSpPr/>
          <p:nvPr/>
        </p:nvSpPr>
        <p:spPr>
          <a:xfrm flipH="false" flipV="false" rot="0">
            <a:off x="709192" y="585376"/>
            <a:ext cx="23564077" cy="10284174"/>
          </a:xfrm>
          <a:custGeom>
            <a:avLst/>
            <a:gdLst/>
            <a:ahLst/>
            <a:cxnLst/>
            <a:rect r="r" b="b" t="t" l="l"/>
            <a:pathLst>
              <a:path h="10284174" w="23564077">
                <a:moveTo>
                  <a:pt x="0" y="0"/>
                </a:moveTo>
                <a:lnTo>
                  <a:pt x="23564076" y="0"/>
                </a:lnTo>
                <a:lnTo>
                  <a:pt x="23564076" y="10284174"/>
                </a:lnTo>
                <a:lnTo>
                  <a:pt x="0" y="10284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2" t="-12058" r="0" b="-1205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46621"/>
            <a:ext cx="10698934" cy="318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2899" spc="150">
                <a:solidFill>
                  <a:srgbClr val="14110F"/>
                </a:solidFill>
                <a:ea typeface="210 디딤고딕"/>
              </a:rPr>
              <a:t>새로운 특성을 가진 도메인을 추가 학습</a:t>
            </a:r>
          </a:p>
          <a:p>
            <a:pPr algn="l" marL="626106" indent="-313053" lvl="1">
              <a:lnSpc>
                <a:spcPts val="4233"/>
              </a:lnSpc>
              <a:buFont typeface="Arial"/>
              <a:buChar char="•"/>
            </a:pPr>
            <a:r>
              <a:rPr lang="en-US" sz="2899" spc="150">
                <a:solidFill>
                  <a:srgbClr val="14110F"/>
                </a:solidFill>
                <a:latin typeface="210 디딤고딕"/>
                <a:ea typeface="210 디딤고딕"/>
              </a:rPr>
              <a:t>ex) 표준어 음성인식 모델에 사투리 데이터셋 추가 학습</a:t>
            </a:r>
          </a:p>
          <a:p>
            <a:pPr algn="l">
              <a:lnSpc>
                <a:spcPts val="4233"/>
              </a:lnSpc>
            </a:pPr>
          </a:p>
          <a:p>
            <a:pPr algn="l">
              <a:lnSpc>
                <a:spcPts val="4233"/>
              </a:lnSpc>
            </a:pPr>
            <a:r>
              <a:rPr lang="en-US" sz="2899" spc="150">
                <a:solidFill>
                  <a:srgbClr val="14110F"/>
                </a:solidFill>
                <a:latin typeface="210 디딤고딕"/>
                <a:ea typeface="210 디딤고딕"/>
              </a:rPr>
              <a:t>기존 모델, 신규 데이터셋에 대한 성능 간의 Trade-off 존재</a:t>
            </a:r>
          </a:p>
          <a:p>
            <a:pPr algn="l" marL="626106" indent="-313053" lvl="1">
              <a:lnSpc>
                <a:spcPts val="4233"/>
              </a:lnSpc>
              <a:buFont typeface="Arial"/>
              <a:buChar char="•"/>
            </a:pPr>
            <a:r>
              <a:rPr lang="en-US" sz="2899" spc="150">
                <a:solidFill>
                  <a:srgbClr val="14110F"/>
                </a:solidFill>
                <a:latin typeface="210 디딤고딕"/>
                <a:ea typeface="210 디딤고딕"/>
              </a:rPr>
              <a:t>ex) 사투리를 어느정도 인식, 표준어 인식률 감소 가능</a:t>
            </a:r>
          </a:p>
          <a:p>
            <a:pPr algn="l" marL="0" indent="0" lvl="0">
              <a:lnSpc>
                <a:spcPts val="423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412932" y="9706473"/>
            <a:ext cx="815659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-19">
                <a:solidFill>
                  <a:srgbClr val="000000"/>
                </a:solidFill>
                <a:latin typeface="210 디딤고딕"/>
                <a:ea typeface="210 디딤고딕"/>
              </a:rPr>
              <a:t>출처: https://unstructured.io/blog/fine-tuning-gpt-3-5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1249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ea typeface="210 디딤고딕 Bold"/>
              </a:rPr>
              <a:t>파인튜닝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0033"/>
            <a:ext cx="3753284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12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4652" y="1636397"/>
            <a:ext cx="15544648" cy="8470483"/>
          </a:xfrm>
          <a:custGeom>
            <a:avLst/>
            <a:gdLst/>
            <a:ahLst/>
            <a:cxnLst/>
            <a:rect r="r" b="b" t="t" l="l"/>
            <a:pathLst>
              <a:path h="8470483" w="15544648">
                <a:moveTo>
                  <a:pt x="0" y="0"/>
                </a:moveTo>
                <a:lnTo>
                  <a:pt x="15544648" y="0"/>
                </a:lnTo>
                <a:lnTo>
                  <a:pt x="15544648" y="8470483"/>
                </a:lnTo>
                <a:lnTo>
                  <a:pt x="0" y="8470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1249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latin typeface="210 디딤고딕"/>
              </a:rPr>
              <a:t>CER, Normalized_CER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033"/>
            <a:ext cx="3753284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13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38609"/>
            <a:ext cx="9360078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000000"/>
                </a:solidFill>
                <a:ea typeface="210 디딤고딕"/>
              </a:rPr>
              <a:t>노인 한국어 발음 인식률 개선 작업 진행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315738" y="2539007"/>
            <a:ext cx="8545546" cy="6331389"/>
          </a:xfrm>
          <a:custGeom>
            <a:avLst/>
            <a:gdLst/>
            <a:ahLst/>
            <a:cxnLst/>
            <a:rect r="r" b="b" t="t" l="l"/>
            <a:pathLst>
              <a:path h="6331389" w="8545546">
                <a:moveTo>
                  <a:pt x="0" y="0"/>
                </a:moveTo>
                <a:lnTo>
                  <a:pt x="8545546" y="0"/>
                </a:lnTo>
                <a:lnTo>
                  <a:pt x="8545546" y="6331390"/>
                </a:lnTo>
                <a:lnTo>
                  <a:pt x="0" y="633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3532" y="2919011"/>
            <a:ext cx="7627858" cy="470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0"/>
              </a:lnSpc>
            </a:pPr>
            <a:r>
              <a:rPr lang="en-US" sz="3350" spc="-33">
                <a:solidFill>
                  <a:srgbClr val="14110F"/>
                </a:solidFill>
                <a:ea typeface="210 디딤고딕"/>
              </a:rPr>
              <a:t>원본 모델</a:t>
            </a:r>
          </a:p>
          <a:p>
            <a:pPr algn="l" marL="723269" indent="-361634" lvl="1">
              <a:lnSpc>
                <a:spcPts val="4690"/>
              </a:lnSpc>
              <a:buFont typeface="Arial"/>
              <a:buChar char="•"/>
            </a:pPr>
            <a:r>
              <a:rPr lang="en-US" sz="3350" spc="-33">
                <a:solidFill>
                  <a:srgbClr val="14110F"/>
                </a:solidFill>
                <a:latin typeface="210 디딤고딕"/>
              </a:rPr>
              <a:t>Whisper-base</a:t>
            </a:r>
          </a:p>
          <a:p>
            <a:pPr algn="l" marL="723269" indent="-361634" lvl="1">
              <a:lnSpc>
                <a:spcPts val="4690"/>
              </a:lnSpc>
              <a:buFont typeface="Arial"/>
              <a:buChar char="•"/>
            </a:pPr>
            <a:r>
              <a:rPr lang="en-US" sz="3350" spc="-33">
                <a:solidFill>
                  <a:srgbClr val="14110F"/>
                </a:solidFill>
                <a:latin typeface="210 디딤고딕"/>
                <a:ea typeface="210 디딤고딕"/>
              </a:rPr>
              <a:t>한국어 코퍼스 : 7993시간</a:t>
            </a:r>
          </a:p>
          <a:p>
            <a:pPr algn="l">
              <a:lnSpc>
                <a:spcPts val="4690"/>
              </a:lnSpc>
            </a:pPr>
          </a:p>
          <a:p>
            <a:pPr algn="l">
              <a:lnSpc>
                <a:spcPts val="4690"/>
              </a:lnSpc>
            </a:pPr>
            <a:r>
              <a:rPr lang="en-US" sz="3350" spc="-33">
                <a:solidFill>
                  <a:srgbClr val="14110F"/>
                </a:solidFill>
                <a:ea typeface="210 디딤고딕"/>
              </a:rPr>
              <a:t>학습데이터</a:t>
            </a:r>
          </a:p>
          <a:p>
            <a:pPr algn="l" marL="723269" indent="-361634" lvl="1">
              <a:lnSpc>
                <a:spcPts val="4690"/>
              </a:lnSpc>
              <a:buFont typeface="Arial"/>
              <a:buChar char="•"/>
            </a:pPr>
            <a:r>
              <a:rPr lang="en-US" sz="3350" spc="-33">
                <a:solidFill>
                  <a:srgbClr val="14110F"/>
                </a:solidFill>
                <a:latin typeface="210 디딤고딕"/>
                <a:ea typeface="210 디딤고딕"/>
              </a:rPr>
              <a:t>노인발화자유음성 (AI허브)</a:t>
            </a:r>
          </a:p>
          <a:p>
            <a:pPr algn="l" marL="723269" indent="-361634" lvl="1">
              <a:lnSpc>
                <a:spcPts val="4690"/>
              </a:lnSpc>
              <a:buFont typeface="Arial"/>
              <a:buChar char="•"/>
            </a:pPr>
            <a:r>
              <a:rPr lang="en-US" sz="3350" spc="-33">
                <a:solidFill>
                  <a:srgbClr val="14110F"/>
                </a:solidFill>
                <a:latin typeface="210 디딤고딕"/>
                <a:ea typeface="210 디딤고딕"/>
              </a:rPr>
              <a:t>한국어 코퍼스: 32시간 (3GB)</a:t>
            </a:r>
          </a:p>
          <a:p>
            <a:pPr algn="l" marL="723269" indent="-361634" lvl="1">
              <a:lnSpc>
                <a:spcPts val="4690"/>
              </a:lnSpc>
              <a:buFont typeface="Arial"/>
              <a:buChar char="•"/>
            </a:pPr>
            <a:r>
              <a:rPr lang="en-US" sz="3350" spc="-33">
                <a:solidFill>
                  <a:srgbClr val="14110F"/>
                </a:solidFill>
                <a:ea typeface="210 디딤고딕"/>
              </a:rPr>
              <a:t>가용 리소스 한계로 데이터 일부만 사용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0250"/>
            <a:ext cx="3753284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73559" y="9010015"/>
            <a:ext cx="282990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x축 : 음성길이 (초)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7566805" y="5330744"/>
            <a:ext cx="282990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y축 : 음성파일 (개)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15374" y="1859639"/>
            <a:ext cx="487257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-28">
                <a:solidFill>
                  <a:srgbClr val="000000"/>
                </a:solidFill>
                <a:ea typeface="210 디딤고딕 Bold"/>
              </a:rPr>
              <a:t>음성길이와 음성파일 개수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614" y="8607434"/>
            <a:ext cx="7112063" cy="555742"/>
          </a:xfrm>
          <a:custGeom>
            <a:avLst/>
            <a:gdLst/>
            <a:ahLst/>
            <a:cxnLst/>
            <a:rect r="r" b="b" t="t" l="l"/>
            <a:pathLst>
              <a:path h="555742" w="7112063">
                <a:moveTo>
                  <a:pt x="0" y="0"/>
                </a:moveTo>
                <a:lnTo>
                  <a:pt x="7112063" y="0"/>
                </a:lnTo>
                <a:lnTo>
                  <a:pt x="7112063" y="555742"/>
                </a:lnTo>
                <a:lnTo>
                  <a:pt x="0" y="555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934" r="0" b="-32797"/>
            </a:stretch>
          </a:blipFill>
          <a:ln w="85725" cap="sq">
            <a:solidFill>
              <a:srgbClr val="FF0404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847529" y="8604109"/>
            <a:ext cx="6983127" cy="562391"/>
          </a:xfrm>
          <a:custGeom>
            <a:avLst/>
            <a:gdLst/>
            <a:ahLst/>
            <a:cxnLst/>
            <a:rect r="r" b="b" t="t" l="l"/>
            <a:pathLst>
              <a:path h="562391" w="6983127">
                <a:moveTo>
                  <a:pt x="0" y="0"/>
                </a:moveTo>
                <a:lnTo>
                  <a:pt x="6983127" y="0"/>
                </a:lnTo>
                <a:lnTo>
                  <a:pt x="6983127" y="562392"/>
                </a:lnTo>
                <a:lnTo>
                  <a:pt x="0" y="56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4745" r="0" b="-31924"/>
            </a:stretch>
          </a:blipFill>
          <a:ln w="85725" cap="sq">
            <a:solidFill>
              <a:srgbClr val="FF0404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24713"/>
            <a:ext cx="6726837" cy="4841284"/>
          </a:xfrm>
          <a:custGeom>
            <a:avLst/>
            <a:gdLst/>
            <a:ahLst/>
            <a:cxnLst/>
            <a:rect r="r" b="b" t="t" l="l"/>
            <a:pathLst>
              <a:path h="4841284" w="6726837">
                <a:moveTo>
                  <a:pt x="0" y="0"/>
                </a:moveTo>
                <a:lnTo>
                  <a:pt x="6726837" y="0"/>
                </a:lnTo>
                <a:lnTo>
                  <a:pt x="6726837" y="4841284"/>
                </a:lnTo>
                <a:lnTo>
                  <a:pt x="0" y="484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47529" y="3193909"/>
            <a:ext cx="6878052" cy="5000625"/>
          </a:xfrm>
          <a:custGeom>
            <a:avLst/>
            <a:gdLst/>
            <a:ahLst/>
            <a:cxnLst/>
            <a:rect r="r" b="b" t="t" l="l"/>
            <a:pathLst>
              <a:path h="5000625" w="6878052">
                <a:moveTo>
                  <a:pt x="0" y="0"/>
                </a:moveTo>
                <a:lnTo>
                  <a:pt x="6878052" y="0"/>
                </a:lnTo>
                <a:lnTo>
                  <a:pt x="6878052" y="5000625"/>
                </a:lnTo>
                <a:lnTo>
                  <a:pt x="0" y="5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9571" y="1012713"/>
            <a:ext cx="887884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000000"/>
                </a:solidFill>
                <a:latin typeface="210 디딤고딕"/>
                <a:ea typeface="210 디딤고딕"/>
              </a:rPr>
              <a:t>Whisper 모델 별 차이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5776" y="2168413"/>
            <a:ext cx="8327305" cy="61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0"/>
              </a:lnSpc>
              <a:spcBef>
                <a:spcPct val="0"/>
              </a:spcBef>
            </a:pPr>
            <a:r>
              <a:rPr lang="en-US" sz="3550" spc="-35">
                <a:solidFill>
                  <a:srgbClr val="14110F"/>
                </a:solidFill>
                <a:latin typeface="210 디딤고딕"/>
              </a:rPr>
              <a:t>Whisper_base (test : common_voice) 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6909" y="2177938"/>
            <a:ext cx="8731239" cy="61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0"/>
              </a:lnSpc>
              <a:spcBef>
                <a:spcPct val="0"/>
              </a:spcBef>
            </a:pPr>
            <a:r>
              <a:rPr lang="en-US" sz="3550" spc="-35">
                <a:solidFill>
                  <a:srgbClr val="14110F"/>
                </a:solidFill>
                <a:latin typeface="210 디딤고딕"/>
              </a:rPr>
              <a:t>Whisper_large_v3 (test : common_voice) 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66034" y="9509401"/>
            <a:ext cx="11543774" cy="489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  <a:spcBef>
                <a:spcPct val="0"/>
              </a:spcBef>
            </a:pPr>
            <a:r>
              <a:rPr lang="en-US" sz="2850" spc="-28">
                <a:solidFill>
                  <a:srgbClr val="14110F"/>
                </a:solidFill>
                <a:latin typeface="210 디딤고딕"/>
                <a:ea typeface="210 디딤고딕"/>
              </a:rPr>
              <a:t>학습 데이터(코퍼스)가 클 수록 인식률이 현격히 높아짐을 확인할 수 있음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6680" y="4838700"/>
            <a:ext cx="187463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ea typeface="210 디딤고딕"/>
              </a:rPr>
              <a:t>단락 텍스트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9571" y="280670"/>
            <a:ext cx="3129558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Experiments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15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70572"/>
            <a:ext cx="16230600" cy="7492520"/>
          </a:xfrm>
          <a:custGeom>
            <a:avLst/>
            <a:gdLst/>
            <a:ahLst/>
            <a:cxnLst/>
            <a:rect r="r" b="b" t="t" l="l"/>
            <a:pathLst>
              <a:path h="7492520" w="16230600">
                <a:moveTo>
                  <a:pt x="0" y="0"/>
                </a:moveTo>
                <a:lnTo>
                  <a:pt x="16230600" y="0"/>
                </a:lnTo>
                <a:lnTo>
                  <a:pt x="16230600" y="7492521"/>
                </a:lnTo>
                <a:lnTo>
                  <a:pt x="0" y="7492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9571" y="942975"/>
            <a:ext cx="887884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000000"/>
                </a:solidFill>
                <a:latin typeface="210 디딤고딕"/>
              </a:rPr>
              <a:t>Whisper</a:t>
            </a:r>
            <a:r>
              <a:rPr lang="en-US" sz="3999" spc="-39">
                <a:solidFill>
                  <a:srgbClr val="000000"/>
                </a:solidFill>
                <a:latin typeface="210 디딤고딕"/>
                <a:ea typeface="210 디딤고딕"/>
              </a:rPr>
              <a:t> 파인튜닝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9571" y="280670"/>
            <a:ext cx="3129558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Experiments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16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3044" y="4021554"/>
            <a:ext cx="10097392" cy="1038612"/>
          </a:xfrm>
          <a:custGeom>
            <a:avLst/>
            <a:gdLst/>
            <a:ahLst/>
            <a:cxnLst/>
            <a:rect r="r" b="b" t="t" l="l"/>
            <a:pathLst>
              <a:path h="1038612" w="10097392">
                <a:moveTo>
                  <a:pt x="0" y="0"/>
                </a:moveTo>
                <a:lnTo>
                  <a:pt x="10097392" y="0"/>
                </a:lnTo>
                <a:lnTo>
                  <a:pt x="10097392" y="1038613"/>
                </a:lnTo>
                <a:lnTo>
                  <a:pt x="0" y="1038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8" r="0" b="-16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3044" y="6455496"/>
            <a:ext cx="10097392" cy="1002031"/>
          </a:xfrm>
          <a:custGeom>
            <a:avLst/>
            <a:gdLst/>
            <a:ahLst/>
            <a:cxnLst/>
            <a:rect r="r" b="b" t="t" l="l"/>
            <a:pathLst>
              <a:path h="1002031" w="10097392">
                <a:moveTo>
                  <a:pt x="0" y="0"/>
                </a:moveTo>
                <a:lnTo>
                  <a:pt x="10097392" y="0"/>
                </a:lnTo>
                <a:lnTo>
                  <a:pt x="10097392" y="1002031"/>
                </a:lnTo>
                <a:lnTo>
                  <a:pt x="0" y="1002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9571" y="992505"/>
            <a:ext cx="887884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000000"/>
                </a:solidFill>
                <a:latin typeface="210 디딤고딕"/>
              </a:rPr>
              <a:t>Whisper</a:t>
            </a:r>
            <a:r>
              <a:rPr lang="en-US" sz="3999" spc="-39">
                <a:solidFill>
                  <a:srgbClr val="000000"/>
                </a:solidFill>
                <a:latin typeface="210 디딤고딕"/>
                <a:ea typeface="210 디딤고딕"/>
              </a:rPr>
              <a:t> 파인튜닝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07416" y="4236061"/>
            <a:ext cx="495188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파인튜닝 전 노인발화 Test CER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10436" y="6651711"/>
            <a:ext cx="696776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latin typeface="210 디딤고딕"/>
                <a:ea typeface="210 디딤고딕"/>
              </a:rPr>
              <a:t>파인튜닝 후 노인발화Test CER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85786" y="2128137"/>
            <a:ext cx="14021544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 spc="-27">
                <a:solidFill>
                  <a:srgbClr val="000000"/>
                </a:solidFill>
                <a:latin typeface="210 디딤고딕"/>
                <a:ea typeface="210 디딤고딕"/>
              </a:rPr>
              <a:t>반면 노인발화데이터 Test set의 경우 극단적으로  CER이 낮아진 것을 확인</a:t>
            </a:r>
          </a:p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 spc="-27">
                <a:solidFill>
                  <a:srgbClr val="000000"/>
                </a:solidFill>
                <a:latin typeface="210 디딤고딕"/>
                <a:ea typeface="210 디딤고딕"/>
              </a:rPr>
              <a:t>epoch 횟수 과다(20회)로 인한 과적합 가능성 (+ 같은 문장들이 많아서 더 낮아짐)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20950" y="8314777"/>
            <a:ext cx="13843008" cy="1424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 spc="-30">
                <a:solidFill>
                  <a:srgbClr val="FF0000"/>
                </a:solidFill>
                <a:latin typeface="210 디딤고딕"/>
                <a:ea typeface="210 디딤고딕"/>
              </a:rPr>
              <a:t>파인튜닝 Insight</a:t>
            </a:r>
          </a:p>
          <a:p>
            <a:pPr algn="ctr">
              <a:lnSpc>
                <a:spcPts val="3570"/>
              </a:lnSpc>
            </a:pPr>
          </a:p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25">
                <a:solidFill>
                  <a:srgbClr val="000000"/>
                </a:solidFill>
                <a:latin typeface="210 디딤고딕"/>
                <a:ea typeface="210 디딤고딕"/>
              </a:rPr>
              <a:t>특정 도메인에 대한 파인튜닝이 강하게 진행될 수록 기존 학습 weight 희석 가능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9571" y="280670"/>
            <a:ext cx="3129558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Experiments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17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20335"/>
            <a:ext cx="16230600" cy="3912844"/>
            <a:chOff x="0" y="0"/>
            <a:chExt cx="5490351" cy="13236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0351" cy="1323604"/>
            </a:xfrm>
            <a:custGeom>
              <a:avLst/>
              <a:gdLst/>
              <a:ahLst/>
              <a:cxnLst/>
              <a:rect r="r" b="b" t="t" l="l"/>
              <a:pathLst>
                <a:path h="1323604" w="5490351">
                  <a:moveTo>
                    <a:pt x="5365891" y="1323604"/>
                  </a:moveTo>
                  <a:lnTo>
                    <a:pt x="124460" y="1323604"/>
                  </a:lnTo>
                  <a:cubicBezTo>
                    <a:pt x="55880" y="1323604"/>
                    <a:pt x="0" y="1267724"/>
                    <a:pt x="0" y="11991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1199144"/>
                  </a:lnTo>
                  <a:cubicBezTo>
                    <a:pt x="5490351" y="1267724"/>
                    <a:pt x="5434471" y="1323604"/>
                    <a:pt x="5365891" y="13236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407632"/>
            <a:ext cx="16230600" cy="3092483"/>
            <a:chOff x="0" y="0"/>
            <a:chExt cx="5490351" cy="1046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90351" cy="1046099"/>
            </a:xfrm>
            <a:custGeom>
              <a:avLst/>
              <a:gdLst/>
              <a:ahLst/>
              <a:cxnLst/>
              <a:rect r="r" b="b" t="t" l="l"/>
              <a:pathLst>
                <a:path h="1046099" w="5490351">
                  <a:moveTo>
                    <a:pt x="5365891" y="1046099"/>
                  </a:moveTo>
                  <a:lnTo>
                    <a:pt x="124460" y="1046099"/>
                  </a:lnTo>
                  <a:cubicBezTo>
                    <a:pt x="55880" y="1046099"/>
                    <a:pt x="0" y="990219"/>
                    <a:pt x="0" y="9216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921639"/>
                  </a:lnTo>
                  <a:cubicBezTo>
                    <a:pt x="5490351" y="990219"/>
                    <a:pt x="5434471" y="1046099"/>
                    <a:pt x="5365891" y="1046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92505"/>
            <a:ext cx="887884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000000"/>
                </a:solidFill>
                <a:latin typeface="210 디딤고딕"/>
              </a:rPr>
              <a:t>Whisper</a:t>
            </a:r>
            <a:r>
              <a:rPr lang="en-US" sz="3999" spc="-39">
                <a:solidFill>
                  <a:srgbClr val="000000"/>
                </a:solidFill>
                <a:latin typeface="210 디딤고딕"/>
                <a:ea typeface="210 디딤고딕"/>
              </a:rPr>
              <a:t> 파인튜닝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6160" y="2332054"/>
            <a:ext cx="15635680" cy="256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59">
                <a:solidFill>
                  <a:srgbClr val="1754F1"/>
                </a:solidFill>
                <a:ea typeface="210 디딤고딕 Bold"/>
              </a:rPr>
              <a:t>위스퍼 파인튜닝 결론</a:t>
            </a:r>
          </a:p>
          <a:p>
            <a:pPr algn="l">
              <a:lnSpc>
                <a:spcPts val="4049"/>
              </a:lnSpc>
              <a:spcBef>
                <a:spcPct val="0"/>
              </a:spcBef>
            </a:pPr>
          </a:p>
          <a:p>
            <a:pPr algn="l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전이학습의 한계점 존재 (기존 학습 데이터의 훼손 가능성)</a:t>
            </a:r>
          </a:p>
          <a:p>
            <a:pPr algn="l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한계점이 없다면 GPT등 업그레이드 시 대용량 데이터를 한 번에 다시 학습시킬 필요가 없음</a:t>
            </a:r>
          </a:p>
          <a:p>
            <a:pPr algn="l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이를 해결한 알고리즘이 나온다면 다시 한 번 AI 기술의 퀀텀 점프를 가져올 것으로 예상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6160" y="6622278"/>
            <a:ext cx="7885733" cy="256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9"/>
              </a:lnSpc>
              <a:spcBef>
                <a:spcPct val="0"/>
              </a:spcBef>
            </a:pPr>
            <a:r>
              <a:rPr lang="en-US" sz="2999" spc="59">
                <a:solidFill>
                  <a:srgbClr val="1754F1"/>
                </a:solidFill>
                <a:ea typeface="210 디딤고딕 Bold"/>
              </a:rPr>
              <a:t>위스퍼 파인튜닝 단점</a:t>
            </a:r>
          </a:p>
          <a:p>
            <a:pPr algn="just">
              <a:lnSpc>
                <a:spcPts val="4049"/>
              </a:lnSpc>
              <a:spcBef>
                <a:spcPct val="0"/>
              </a:spcBef>
            </a:pPr>
          </a:p>
          <a:p>
            <a:pPr algn="just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모든 오디오 입력을 30초 길이로 고정 (패딩 적용)</a:t>
            </a:r>
          </a:p>
          <a:p>
            <a:pPr algn="just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전처리 후 데이터 3GB  -&gt; 16GB로 증가</a:t>
            </a:r>
          </a:p>
          <a:p>
            <a:pPr algn="just" marL="582927" indent="-291463" lvl="1">
              <a:lnSpc>
                <a:spcPts val="4049"/>
              </a:lnSpc>
              <a:buFont typeface="Arial"/>
              <a:buChar char="•"/>
            </a:pPr>
            <a:r>
              <a:rPr lang="en-US" sz="2699" spc="53">
                <a:solidFill>
                  <a:srgbClr val="14110F"/>
                </a:solidFill>
                <a:latin typeface="210 디딤고딕"/>
                <a:ea typeface="210 디딤고딕"/>
              </a:rPr>
              <a:t>평균 길이 6.5초 (나머지는 패딩토큰으로 채워짐)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0670"/>
            <a:ext cx="1536204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Result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18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887884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4000" spc="-40">
                <a:solidFill>
                  <a:srgbClr val="000000"/>
                </a:solidFill>
                <a:latin typeface="210 디딤고딕"/>
                <a:ea typeface="210 디딤고딕"/>
              </a:rPr>
              <a:t>랭체인/GPT를 이용한 조사 결과 요약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83780" y="2192939"/>
            <a:ext cx="2753367" cy="2285311"/>
            <a:chOff x="0" y="0"/>
            <a:chExt cx="970098" cy="8051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484529" y="2152765"/>
            <a:ext cx="2753367" cy="2285311"/>
            <a:chOff x="0" y="0"/>
            <a:chExt cx="970098" cy="8051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601796" y="2152765"/>
            <a:ext cx="2753367" cy="2285311"/>
            <a:chOff x="0" y="0"/>
            <a:chExt cx="970098" cy="8051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155546" y="2829919"/>
            <a:ext cx="1316327" cy="931002"/>
          </a:xfrm>
          <a:custGeom>
            <a:avLst/>
            <a:gdLst/>
            <a:ahLst/>
            <a:cxnLst/>
            <a:rect r="r" b="b" t="t" l="l"/>
            <a:pathLst>
              <a:path h="931002" w="1316327">
                <a:moveTo>
                  <a:pt x="0" y="0"/>
                </a:moveTo>
                <a:lnTo>
                  <a:pt x="1316327" y="0"/>
                </a:lnTo>
                <a:lnTo>
                  <a:pt x="1316327" y="931003"/>
                </a:lnTo>
                <a:lnTo>
                  <a:pt x="0" y="931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84529" y="3056257"/>
            <a:ext cx="2753367" cy="49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sz="2790" spc="-27">
                <a:solidFill>
                  <a:srgbClr val="000000"/>
                </a:solidFill>
                <a:latin typeface="210 디딤고딕 Bold"/>
              </a:rPr>
              <a:t>LLM(GPT)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01796" y="3060987"/>
            <a:ext cx="2753367" cy="49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sz="2790" spc="-27">
                <a:solidFill>
                  <a:srgbClr val="000000"/>
                </a:solidFill>
                <a:latin typeface="210 디딤고딕 Bold"/>
              </a:rPr>
              <a:t>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88113" y="2302474"/>
            <a:ext cx="2753367" cy="49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sz="2790" spc="-27">
                <a:solidFill>
                  <a:srgbClr val="000000"/>
                </a:solidFill>
                <a:ea typeface="210 디딤고딕 Bold"/>
              </a:rPr>
              <a:t>랭체인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7357" y="4739431"/>
            <a:ext cx="14766863" cy="148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546" indent="-301273" lvl="1">
              <a:lnSpc>
                <a:spcPts val="3907"/>
              </a:lnSpc>
              <a:buFont typeface="Arial"/>
              <a:buChar char="•"/>
            </a:pPr>
            <a:r>
              <a:rPr lang="en-US" sz="2790" spc="-27">
                <a:solidFill>
                  <a:srgbClr val="000000"/>
                </a:solidFill>
                <a:latin typeface="210 디딤고딕"/>
              </a:rPr>
              <a:t>Input</a:t>
            </a:r>
          </a:p>
          <a:p>
            <a:pPr algn="l" marL="1205092" indent="-401697" lvl="2">
              <a:lnSpc>
                <a:spcPts val="3907"/>
              </a:lnSpc>
              <a:buFont typeface="Arial"/>
              <a:buChar char="⚬"/>
            </a:pPr>
            <a:r>
              <a:rPr lang="en-US" sz="2790" spc="-27">
                <a:solidFill>
                  <a:srgbClr val="000000"/>
                </a:solidFill>
                <a:latin typeface="210 디딤고딕"/>
                <a:ea typeface="210 디딤고딕"/>
              </a:rPr>
              <a:t>내 이름은 홍길동이야 / 나이는 마흔일곱살입니다 / 허리가 쑤시긴 하는데 문제없어 /.,...</a:t>
            </a:r>
          </a:p>
          <a:p>
            <a:pPr algn="l">
              <a:lnSpc>
                <a:spcPts val="390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121923" y="2302474"/>
            <a:ext cx="2753367" cy="49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sz="2790" spc="-27">
                <a:solidFill>
                  <a:srgbClr val="000000"/>
                </a:solidFill>
                <a:ea typeface="210 디딤고딕 Bold"/>
              </a:rPr>
              <a:t>랭체인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3780" y="3016082"/>
            <a:ext cx="2753367" cy="49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sz="2790" spc="-27">
                <a:solidFill>
                  <a:srgbClr val="000000"/>
                </a:solidFill>
                <a:latin typeface="210 디딤고딕 Bold"/>
              </a:rPr>
              <a:t>Input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37357" y="6236936"/>
            <a:ext cx="14766863" cy="148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546" indent="-301273" lvl="1">
              <a:lnSpc>
                <a:spcPts val="3907"/>
              </a:lnSpc>
              <a:buFont typeface="Arial"/>
              <a:buChar char="•"/>
            </a:pPr>
            <a:r>
              <a:rPr lang="en-US" sz="2790" spc="-27">
                <a:solidFill>
                  <a:srgbClr val="000000"/>
                </a:solidFill>
                <a:ea typeface="210 디딤고딕"/>
              </a:rPr>
              <a:t>랭체인</a:t>
            </a:r>
          </a:p>
          <a:p>
            <a:pPr algn="l" marL="1205092" indent="-401697" lvl="2">
              <a:lnSpc>
                <a:spcPts val="3907"/>
              </a:lnSpc>
              <a:buFont typeface="Arial"/>
              <a:buChar char="⚬"/>
            </a:pPr>
            <a:r>
              <a:rPr lang="en-US" sz="2790" spc="-27">
                <a:solidFill>
                  <a:srgbClr val="000000"/>
                </a:solidFill>
                <a:latin typeface="210 디딤고딕"/>
                <a:ea typeface="210 디딤고딕"/>
              </a:rPr>
              <a:t>input  데이터에서 이름 나이 건강상태 분석해서 키 : 벨류 쌍으로 정리해줘.</a:t>
            </a:r>
          </a:p>
          <a:p>
            <a:pPr algn="l">
              <a:lnSpc>
                <a:spcPts val="390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37357" y="7477472"/>
            <a:ext cx="14766863" cy="98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546" indent="-301273" lvl="1">
              <a:lnSpc>
                <a:spcPts val="3907"/>
              </a:lnSpc>
              <a:buFont typeface="Arial"/>
              <a:buChar char="•"/>
            </a:pPr>
            <a:r>
              <a:rPr lang="en-US" sz="2790" spc="-27">
                <a:solidFill>
                  <a:srgbClr val="000000"/>
                </a:solidFill>
                <a:latin typeface="210 디딤고딕"/>
              </a:rPr>
              <a:t>GPT</a:t>
            </a:r>
          </a:p>
          <a:p>
            <a:pPr algn="l" marL="1205092" indent="-401697" lvl="2">
              <a:lnSpc>
                <a:spcPts val="3907"/>
              </a:lnSpc>
              <a:buFont typeface="Arial"/>
              <a:buChar char="⚬"/>
            </a:pPr>
            <a:r>
              <a:rPr lang="en-US" sz="2790" spc="-27">
                <a:solidFill>
                  <a:srgbClr val="000000"/>
                </a:solidFill>
                <a:latin typeface="210 디딤고딕"/>
                <a:ea typeface="210 디딤고딕"/>
              </a:rPr>
              <a:t>이름 : 홍길동 / 나이 : 47 / 건강상태 : 허리가 쑤시지만 문제 없음 / ....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37357" y="8691425"/>
            <a:ext cx="14766863" cy="98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546" indent="-301273" lvl="1">
              <a:lnSpc>
                <a:spcPts val="3907"/>
              </a:lnSpc>
              <a:buFont typeface="Arial"/>
              <a:buChar char="•"/>
            </a:pPr>
            <a:r>
              <a:rPr lang="en-US" sz="2790" spc="-27">
                <a:solidFill>
                  <a:srgbClr val="000000"/>
                </a:solidFill>
                <a:latin typeface="210 디딤고딕"/>
              </a:rPr>
              <a:t>Output</a:t>
            </a:r>
          </a:p>
          <a:p>
            <a:pPr algn="l" marL="1205092" indent="-401697" lvl="2">
              <a:lnSpc>
                <a:spcPts val="3907"/>
              </a:lnSpc>
              <a:buFont typeface="Arial"/>
              <a:buChar char="⚬"/>
            </a:pPr>
            <a:r>
              <a:rPr lang="en-US" sz="2790" spc="-27">
                <a:solidFill>
                  <a:srgbClr val="000000"/>
                </a:solidFill>
                <a:latin typeface="210 디딤고딕"/>
                <a:ea typeface="210 디딤고딕"/>
              </a:rPr>
              <a:t>이름 : 홍길동 / 나이 : 47 / 건강상태 : 허리가 쑤시지만 문제 없음 / ....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80670"/>
            <a:ext cx="1536204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Result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19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761682" y="2874824"/>
            <a:ext cx="1316327" cy="931002"/>
          </a:xfrm>
          <a:custGeom>
            <a:avLst/>
            <a:gdLst/>
            <a:ahLst/>
            <a:cxnLst/>
            <a:rect r="r" b="b" t="t" l="l"/>
            <a:pathLst>
              <a:path h="931002" w="1316327">
                <a:moveTo>
                  <a:pt x="0" y="0"/>
                </a:moveTo>
                <a:lnTo>
                  <a:pt x="1316328" y="0"/>
                </a:lnTo>
                <a:lnTo>
                  <a:pt x="1316328" y="931003"/>
                </a:lnTo>
                <a:lnTo>
                  <a:pt x="0" y="931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8009" y="-196213"/>
            <a:ext cx="16528847" cy="10679425"/>
          </a:xfrm>
          <a:custGeom>
            <a:avLst/>
            <a:gdLst/>
            <a:ahLst/>
            <a:cxnLst/>
            <a:rect r="r" b="b" t="t" l="l"/>
            <a:pathLst>
              <a:path h="10679425" w="16528847">
                <a:moveTo>
                  <a:pt x="0" y="0"/>
                </a:moveTo>
                <a:lnTo>
                  <a:pt x="16528847" y="0"/>
                </a:lnTo>
                <a:lnTo>
                  <a:pt x="16528847" y="10679426"/>
                </a:lnTo>
                <a:lnTo>
                  <a:pt x="0" y="1067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84" r="-11493" b="-748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137019" y="-381008"/>
            <a:ext cx="14338447" cy="11049016"/>
          </a:xfrm>
          <a:custGeom>
            <a:avLst/>
            <a:gdLst/>
            <a:ahLst/>
            <a:cxnLst/>
            <a:rect r="r" b="b" t="t" l="l"/>
            <a:pathLst>
              <a:path h="11049016" w="14338447">
                <a:moveTo>
                  <a:pt x="0" y="0"/>
                </a:moveTo>
                <a:lnTo>
                  <a:pt x="14338446" y="0"/>
                </a:lnTo>
                <a:lnTo>
                  <a:pt x="14338446" y="11049016"/>
                </a:lnTo>
                <a:lnTo>
                  <a:pt x="0" y="1104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37" t="0" r="-11923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91292" y="-115081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70" y="0"/>
                </a:lnTo>
                <a:lnTo>
                  <a:pt x="2347670" y="2347670"/>
                </a:lnTo>
                <a:lnTo>
                  <a:pt x="0" y="2347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44749" y="0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70" y="0"/>
                </a:lnTo>
                <a:lnTo>
                  <a:pt x="2347670" y="2347669"/>
                </a:lnTo>
                <a:lnTo>
                  <a:pt x="0" y="23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28688" y="0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69" y="0"/>
                </a:lnTo>
                <a:lnTo>
                  <a:pt x="2347669" y="2347669"/>
                </a:lnTo>
                <a:lnTo>
                  <a:pt x="0" y="23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81018" y="0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70" y="0"/>
                </a:lnTo>
                <a:lnTo>
                  <a:pt x="2347670" y="2347669"/>
                </a:lnTo>
                <a:lnTo>
                  <a:pt x="0" y="23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69" y="0"/>
                </a:lnTo>
                <a:lnTo>
                  <a:pt x="2347669" y="2347669"/>
                </a:lnTo>
                <a:lnTo>
                  <a:pt x="0" y="23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54853" y="0"/>
            <a:ext cx="2347669" cy="2347669"/>
          </a:xfrm>
          <a:custGeom>
            <a:avLst/>
            <a:gdLst/>
            <a:ahLst/>
            <a:cxnLst/>
            <a:rect r="r" b="b" t="t" l="l"/>
            <a:pathLst>
              <a:path h="2347669" w="2347669">
                <a:moveTo>
                  <a:pt x="0" y="0"/>
                </a:moveTo>
                <a:lnTo>
                  <a:pt x="2347670" y="0"/>
                </a:lnTo>
                <a:lnTo>
                  <a:pt x="2347670" y="2347669"/>
                </a:lnTo>
                <a:lnTo>
                  <a:pt x="0" y="23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46536" y="2840871"/>
            <a:ext cx="8181304" cy="6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z="4000" spc="-40">
                <a:solidFill>
                  <a:srgbClr val="14110F"/>
                </a:solidFill>
                <a:latin typeface="Arimo"/>
              </a:rPr>
              <a:t>Index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1106" y="6524271"/>
            <a:ext cx="799479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50"/>
              </a:lnSpc>
            </a:pPr>
            <a:r>
              <a:rPr lang="en-US" sz="2500" spc="2">
                <a:solidFill>
                  <a:srgbClr val="14110F"/>
                </a:solidFill>
                <a:latin typeface="210 디딤고딕"/>
              </a:rPr>
              <a:t>Whisper &amp; Fast Whisper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11106" y="4365194"/>
            <a:ext cx="2958953" cy="59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9"/>
              </a:lnSpc>
            </a:pPr>
            <a:r>
              <a:rPr lang="en-US" sz="3299" spc="3">
                <a:solidFill>
                  <a:srgbClr val="1754F1"/>
                </a:solidFill>
                <a:latin typeface="210 디딤고딕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11106" y="5689437"/>
            <a:ext cx="2650406" cy="59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9"/>
              </a:lnSpc>
            </a:pPr>
            <a:r>
              <a:rPr lang="en-US" sz="3299" spc="3">
                <a:solidFill>
                  <a:srgbClr val="1754F1"/>
                </a:solidFill>
                <a:latin typeface="210 디딤고딕 Bold"/>
              </a:rPr>
              <a:t>Background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11106" y="7678700"/>
            <a:ext cx="3730321" cy="59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9"/>
              </a:lnSpc>
            </a:pPr>
            <a:r>
              <a:rPr lang="en-US" sz="3299" spc="3">
                <a:solidFill>
                  <a:srgbClr val="1754F1"/>
                </a:solidFill>
                <a:latin typeface="210 디딤고딕 Bold"/>
              </a:rPr>
              <a:t>Result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11106" y="6188992"/>
            <a:ext cx="799479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50"/>
              </a:lnSpc>
            </a:pPr>
            <a:r>
              <a:rPr lang="en-US" sz="2500" spc="2">
                <a:solidFill>
                  <a:srgbClr val="14110F"/>
                </a:solidFill>
                <a:latin typeface="210 디딤고딕"/>
              </a:rPr>
              <a:t>Fine tunning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11106" y="5027315"/>
            <a:ext cx="2958953" cy="59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9"/>
              </a:lnSpc>
            </a:pPr>
            <a:r>
              <a:rPr lang="en-US" sz="3299" spc="3">
                <a:solidFill>
                  <a:srgbClr val="1754F1"/>
                </a:solidFill>
                <a:latin typeface="210 디딤고딕 Bold"/>
              </a:rPr>
              <a:t>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11106" y="7021475"/>
            <a:ext cx="2958953" cy="59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9"/>
              </a:lnSpc>
            </a:pPr>
            <a:r>
              <a:rPr lang="en-US" sz="3299" spc="3">
                <a:solidFill>
                  <a:srgbClr val="1754F1"/>
                </a:solidFill>
                <a:latin typeface="210 디딤고딕 Bold"/>
              </a:rPr>
              <a:t>Experiments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11106" y="8322590"/>
            <a:ext cx="3730321" cy="59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9"/>
              </a:lnSpc>
            </a:pPr>
            <a:r>
              <a:rPr lang="en-US" sz="3299" spc="3">
                <a:solidFill>
                  <a:srgbClr val="1754F1"/>
                </a:solidFill>
                <a:latin typeface="210 디딤고딕 Bold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93543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2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23964" y="1780089"/>
            <a:ext cx="2959700" cy="2456569"/>
            <a:chOff x="0" y="0"/>
            <a:chExt cx="970098" cy="805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795588" y="1780089"/>
            <a:ext cx="2959700" cy="2456569"/>
            <a:chOff x="0" y="0"/>
            <a:chExt cx="970098" cy="8051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89359" y="1804639"/>
            <a:ext cx="2959700" cy="2456569"/>
            <a:chOff x="0" y="0"/>
            <a:chExt cx="970098" cy="8051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A7E8CE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5034197"/>
            <a:ext cx="9108000" cy="2134034"/>
          </a:xfrm>
          <a:custGeom>
            <a:avLst/>
            <a:gdLst/>
            <a:ahLst/>
            <a:cxnLst/>
            <a:rect r="r" b="b" t="t" l="l"/>
            <a:pathLst>
              <a:path h="2134034" w="9108000">
                <a:moveTo>
                  <a:pt x="0" y="0"/>
                </a:moveTo>
                <a:lnTo>
                  <a:pt x="9108000" y="0"/>
                </a:lnTo>
                <a:lnTo>
                  <a:pt x="9108000" y="2134033"/>
                </a:lnTo>
                <a:lnTo>
                  <a:pt x="0" y="2134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1272" y="7563836"/>
            <a:ext cx="15787716" cy="831524"/>
          </a:xfrm>
          <a:custGeom>
            <a:avLst/>
            <a:gdLst/>
            <a:ahLst/>
            <a:cxnLst/>
            <a:rect r="r" b="b" t="t" l="l"/>
            <a:pathLst>
              <a:path h="831524" w="15787716">
                <a:moveTo>
                  <a:pt x="0" y="0"/>
                </a:moveTo>
                <a:lnTo>
                  <a:pt x="15787717" y="0"/>
                </a:lnTo>
                <a:lnTo>
                  <a:pt x="15787717" y="831524"/>
                </a:lnTo>
                <a:lnTo>
                  <a:pt x="0" y="831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77494" y="8940904"/>
            <a:ext cx="13991179" cy="634793"/>
          </a:xfrm>
          <a:custGeom>
            <a:avLst/>
            <a:gdLst/>
            <a:ahLst/>
            <a:cxnLst/>
            <a:rect r="r" b="b" t="t" l="l"/>
            <a:pathLst>
              <a:path h="634793" w="13991179">
                <a:moveTo>
                  <a:pt x="0" y="0"/>
                </a:moveTo>
                <a:lnTo>
                  <a:pt x="13991179" y="0"/>
                </a:lnTo>
                <a:lnTo>
                  <a:pt x="13991179" y="634792"/>
                </a:lnTo>
                <a:lnTo>
                  <a:pt x="0" y="63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33450"/>
            <a:ext cx="887884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4000" spc="-40">
                <a:solidFill>
                  <a:srgbClr val="000000"/>
                </a:solidFill>
                <a:ea typeface="210 디딤고딕"/>
              </a:rPr>
              <a:t>문서화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5588" y="2728123"/>
            <a:ext cx="295970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ea typeface="210 디딤고딕 Bold"/>
              </a:rPr>
              <a:t>데이터 프레임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89359" y="2752672"/>
            <a:ext cx="295970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ea typeface="210 디딤고딕 Bold"/>
              </a:rPr>
              <a:t>문서화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01817" y="2728123"/>
            <a:ext cx="295970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ea typeface="210 디딤고딕 Bold"/>
              </a:rPr>
              <a:t>요약 내용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80670"/>
            <a:ext cx="1536204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Result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92265" y="9533860"/>
            <a:ext cx="36715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20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269711" y="2591971"/>
            <a:ext cx="1316327" cy="931002"/>
          </a:xfrm>
          <a:custGeom>
            <a:avLst/>
            <a:gdLst/>
            <a:ahLst/>
            <a:cxnLst/>
            <a:rect r="r" b="b" t="t" l="l"/>
            <a:pathLst>
              <a:path h="931002" w="1316327">
                <a:moveTo>
                  <a:pt x="0" y="0"/>
                </a:moveTo>
                <a:lnTo>
                  <a:pt x="1316327" y="0"/>
                </a:lnTo>
                <a:lnTo>
                  <a:pt x="1316327" y="931003"/>
                </a:lnTo>
                <a:lnTo>
                  <a:pt x="0" y="931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60088" y="2591971"/>
            <a:ext cx="1316327" cy="931002"/>
          </a:xfrm>
          <a:custGeom>
            <a:avLst/>
            <a:gdLst/>
            <a:ahLst/>
            <a:cxnLst/>
            <a:rect r="r" b="b" t="t" l="l"/>
            <a:pathLst>
              <a:path h="931002" w="1316327">
                <a:moveTo>
                  <a:pt x="0" y="0"/>
                </a:moveTo>
                <a:lnTo>
                  <a:pt x="1316328" y="0"/>
                </a:lnTo>
                <a:lnTo>
                  <a:pt x="1316328" y="931003"/>
                </a:lnTo>
                <a:lnTo>
                  <a:pt x="0" y="931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76063" y="1761605"/>
            <a:ext cx="13935875" cy="783893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815946"/>
            <a:ext cx="887884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4000" spc="-40">
                <a:solidFill>
                  <a:srgbClr val="000000"/>
                </a:solidFill>
                <a:latin typeface="210 디딤고딕"/>
              </a:rPr>
              <a:t>Demo Video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670"/>
            <a:ext cx="1536204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42">
                <a:solidFill>
                  <a:srgbClr val="1754F1"/>
                </a:solidFill>
                <a:latin typeface="210 디딤고딕 Bold"/>
              </a:rPr>
              <a:t>Result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03948" y="9533860"/>
            <a:ext cx="34379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21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9634" y="2347429"/>
            <a:ext cx="3582403" cy="1060391"/>
          </a:xfrm>
          <a:custGeom>
            <a:avLst/>
            <a:gdLst/>
            <a:ahLst/>
            <a:cxnLst/>
            <a:rect r="r" b="b" t="t" l="l"/>
            <a:pathLst>
              <a:path h="1060391" w="3582403">
                <a:moveTo>
                  <a:pt x="0" y="0"/>
                </a:moveTo>
                <a:lnTo>
                  <a:pt x="3582403" y="0"/>
                </a:lnTo>
                <a:lnTo>
                  <a:pt x="3582403" y="1060391"/>
                </a:lnTo>
                <a:lnTo>
                  <a:pt x="0" y="1060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47545" y="1806203"/>
            <a:ext cx="3234452" cy="1429661"/>
          </a:xfrm>
          <a:custGeom>
            <a:avLst/>
            <a:gdLst/>
            <a:ahLst/>
            <a:cxnLst/>
            <a:rect r="r" b="b" t="t" l="l"/>
            <a:pathLst>
              <a:path h="1429661" w="3234452">
                <a:moveTo>
                  <a:pt x="0" y="0"/>
                </a:moveTo>
                <a:lnTo>
                  <a:pt x="3234452" y="0"/>
                </a:lnTo>
                <a:lnTo>
                  <a:pt x="3234452" y="1429661"/>
                </a:lnTo>
                <a:lnTo>
                  <a:pt x="0" y="1429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81012" y="4578009"/>
            <a:ext cx="1733065" cy="1733065"/>
          </a:xfrm>
          <a:custGeom>
            <a:avLst/>
            <a:gdLst/>
            <a:ahLst/>
            <a:cxnLst/>
            <a:rect r="r" b="b" t="t" l="l"/>
            <a:pathLst>
              <a:path h="1733065" w="1733065">
                <a:moveTo>
                  <a:pt x="0" y="0"/>
                </a:moveTo>
                <a:lnTo>
                  <a:pt x="1733065" y="0"/>
                </a:lnTo>
                <a:lnTo>
                  <a:pt x="1733065" y="1733066"/>
                </a:lnTo>
                <a:lnTo>
                  <a:pt x="0" y="1733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25052" y="7774885"/>
            <a:ext cx="4246985" cy="1129932"/>
          </a:xfrm>
          <a:custGeom>
            <a:avLst/>
            <a:gdLst/>
            <a:ahLst/>
            <a:cxnLst/>
            <a:rect r="r" b="b" t="t" l="l"/>
            <a:pathLst>
              <a:path h="1129932" w="4246985">
                <a:moveTo>
                  <a:pt x="0" y="0"/>
                </a:moveTo>
                <a:lnTo>
                  <a:pt x="4246985" y="0"/>
                </a:lnTo>
                <a:lnTo>
                  <a:pt x="4246985" y="1129932"/>
                </a:lnTo>
                <a:lnTo>
                  <a:pt x="0" y="1129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29920" y="2347429"/>
            <a:ext cx="3582403" cy="716481"/>
          </a:xfrm>
          <a:custGeom>
            <a:avLst/>
            <a:gdLst/>
            <a:ahLst/>
            <a:cxnLst/>
            <a:rect r="r" b="b" t="t" l="l"/>
            <a:pathLst>
              <a:path h="716481" w="3582403">
                <a:moveTo>
                  <a:pt x="0" y="0"/>
                </a:moveTo>
                <a:lnTo>
                  <a:pt x="3582402" y="0"/>
                </a:lnTo>
                <a:lnTo>
                  <a:pt x="3582402" y="716480"/>
                </a:lnTo>
                <a:lnTo>
                  <a:pt x="0" y="716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48366" y="4578009"/>
            <a:ext cx="3795634" cy="1897817"/>
          </a:xfrm>
          <a:custGeom>
            <a:avLst/>
            <a:gdLst/>
            <a:ahLst/>
            <a:cxnLst/>
            <a:rect r="r" b="b" t="t" l="l"/>
            <a:pathLst>
              <a:path h="1897817" w="3795634">
                <a:moveTo>
                  <a:pt x="0" y="0"/>
                </a:moveTo>
                <a:lnTo>
                  <a:pt x="3795634" y="0"/>
                </a:lnTo>
                <a:lnTo>
                  <a:pt x="3795634" y="1897817"/>
                </a:lnTo>
                <a:lnTo>
                  <a:pt x="0" y="1897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29920" y="7421402"/>
            <a:ext cx="3522300" cy="1836898"/>
          </a:xfrm>
          <a:custGeom>
            <a:avLst/>
            <a:gdLst/>
            <a:ahLst/>
            <a:cxnLst/>
            <a:rect r="r" b="b" t="t" l="l"/>
            <a:pathLst>
              <a:path h="1836898" w="3522300">
                <a:moveTo>
                  <a:pt x="0" y="0"/>
                </a:moveTo>
                <a:lnTo>
                  <a:pt x="3522300" y="0"/>
                </a:lnTo>
                <a:lnTo>
                  <a:pt x="3522300" y="1836898"/>
                </a:lnTo>
                <a:lnTo>
                  <a:pt x="0" y="1836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56962" y="7531167"/>
            <a:ext cx="4802338" cy="1617368"/>
          </a:xfrm>
          <a:custGeom>
            <a:avLst/>
            <a:gdLst/>
            <a:ahLst/>
            <a:cxnLst/>
            <a:rect r="r" b="b" t="t" l="l"/>
            <a:pathLst>
              <a:path h="1617368" w="4802338">
                <a:moveTo>
                  <a:pt x="0" y="0"/>
                </a:moveTo>
                <a:lnTo>
                  <a:pt x="4802338" y="0"/>
                </a:lnTo>
                <a:lnTo>
                  <a:pt x="4802338" y="1617368"/>
                </a:lnTo>
                <a:lnTo>
                  <a:pt x="0" y="16173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87692"/>
            <a:ext cx="4121868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What We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92265" y="9533860"/>
            <a:ext cx="36715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22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78073" y="1778929"/>
            <a:ext cx="14684774" cy="5328804"/>
            <a:chOff x="0" y="0"/>
            <a:chExt cx="19579699" cy="7105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2179" cy="7105071"/>
            </a:xfrm>
            <a:custGeom>
              <a:avLst/>
              <a:gdLst/>
              <a:ahLst/>
              <a:cxnLst/>
              <a:rect r="r" b="b" t="t" l="l"/>
              <a:pathLst>
                <a:path h="7105071" w="5492179">
                  <a:moveTo>
                    <a:pt x="0" y="0"/>
                  </a:moveTo>
                  <a:lnTo>
                    <a:pt x="5492179" y="0"/>
                  </a:lnTo>
                  <a:lnTo>
                    <a:pt x="5492179" y="7105071"/>
                  </a:lnTo>
                  <a:lnTo>
                    <a:pt x="0" y="710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094068" y="0"/>
              <a:ext cx="5659030" cy="7105071"/>
            </a:xfrm>
            <a:custGeom>
              <a:avLst/>
              <a:gdLst/>
              <a:ahLst/>
              <a:cxnLst/>
              <a:rect r="r" b="b" t="t" l="l"/>
              <a:pathLst>
                <a:path h="7105071" w="5659030">
                  <a:moveTo>
                    <a:pt x="0" y="0"/>
                  </a:moveTo>
                  <a:lnTo>
                    <a:pt x="5659030" y="0"/>
                  </a:lnTo>
                  <a:lnTo>
                    <a:pt x="5659030" y="7105071"/>
                  </a:lnTo>
                  <a:lnTo>
                    <a:pt x="0" y="710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920670" y="0"/>
              <a:ext cx="5659030" cy="7105071"/>
            </a:xfrm>
            <a:custGeom>
              <a:avLst/>
              <a:gdLst/>
              <a:ahLst/>
              <a:cxnLst/>
              <a:rect r="r" b="b" t="t" l="l"/>
              <a:pathLst>
                <a:path h="7105071" w="5659030">
                  <a:moveTo>
                    <a:pt x="0" y="0"/>
                  </a:moveTo>
                  <a:lnTo>
                    <a:pt x="5659029" y="0"/>
                  </a:lnTo>
                  <a:lnTo>
                    <a:pt x="5659029" y="7105071"/>
                  </a:lnTo>
                  <a:lnTo>
                    <a:pt x="0" y="710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80033"/>
            <a:ext cx="4121868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ea typeface="210 디딤고딕 Bold"/>
              </a:rPr>
              <a:t>자체 평가 의견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9737" y="7336968"/>
            <a:ext cx="1718965" cy="57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0"/>
              </a:lnSpc>
            </a:pPr>
            <a:r>
              <a:rPr lang="en-US" sz="3350">
                <a:solidFill>
                  <a:srgbClr val="1754F1"/>
                </a:solidFill>
                <a:ea typeface="210 디딤고딕"/>
              </a:rPr>
              <a:t>자체 평가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8073" y="8083468"/>
            <a:ext cx="15719905" cy="1562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2233">
                <a:solidFill>
                  <a:srgbClr val="000000"/>
                </a:solidFill>
                <a:latin typeface="210 디딤고딕"/>
                <a:ea typeface="210 디딤고딕"/>
              </a:rPr>
              <a:t>조영수 : 전체적인 음성인식에 대한 이해를 바탕으로 파인튜닝 및 토큰화를 통해 성능향상을 하고 싶었지만 안타까웠습니다.</a:t>
            </a:r>
          </a:p>
          <a:p>
            <a:pPr algn="l">
              <a:lnSpc>
                <a:spcPts val="3127"/>
              </a:lnSpc>
            </a:pPr>
            <a:r>
              <a:rPr lang="en-US" sz="2233">
                <a:solidFill>
                  <a:srgbClr val="000000"/>
                </a:solidFill>
                <a:latin typeface="210 디딤고딕"/>
                <a:ea typeface="210 디딤고딕"/>
              </a:rPr>
              <a:t>기은서 : 적절한 모델 조정과 데이터 수집으로 더 많은 응용 분야에서 혁신적인 솔루션을 제공할 수 있었다.</a:t>
            </a:r>
          </a:p>
          <a:p>
            <a:pPr algn="l">
              <a:lnSpc>
                <a:spcPts val="3127"/>
              </a:lnSpc>
            </a:pPr>
            <a:r>
              <a:rPr lang="en-US" sz="2233">
                <a:solidFill>
                  <a:srgbClr val="000000"/>
                </a:solidFill>
                <a:latin typeface="210 디딤고딕"/>
                <a:ea typeface="210 디딤고딕"/>
              </a:rPr>
              <a:t>문영식 : 이미 상용화 ASR 서비스가 많지만 활용 ‘목적/실용성’은 우리 프로젝트가 월등히 우수하다고 생각한다. </a:t>
            </a:r>
          </a:p>
          <a:p>
            <a:pPr algn="l">
              <a:lnSpc>
                <a:spcPts val="3127"/>
              </a:lnSpc>
            </a:pPr>
            <a:r>
              <a:rPr lang="en-US" sz="2233">
                <a:solidFill>
                  <a:srgbClr val="000000"/>
                </a:solidFill>
                <a:latin typeface="210 디딤고딕"/>
                <a:ea typeface="210 디딤고딕"/>
              </a:rPr>
              <a:t>정호석 : 파인튜닝 효과와 기존 성능간의 Trade-off를 좀 더 테스트해보고 싶었지만 컴퓨팅 리소스가 부족한 점이 아쉬웠다.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92265" y="9533860"/>
            <a:ext cx="36715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23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24" y="7488"/>
            <a:ext cx="6858000" cy="5143500"/>
          </a:xfrm>
          <a:custGeom>
            <a:avLst/>
            <a:gdLst/>
            <a:ahLst/>
            <a:cxnLst/>
            <a:rect r="r" b="b" t="t" l="l"/>
            <a:pathLst>
              <a:path h="5143500" w="6858000">
                <a:moveTo>
                  <a:pt x="0" y="0"/>
                </a:moveTo>
                <a:lnTo>
                  <a:pt x="6858000" y="0"/>
                </a:lnTo>
                <a:lnTo>
                  <a:pt x="685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3500"/>
            <a:ext cx="6858000" cy="5277682"/>
          </a:xfrm>
          <a:custGeom>
            <a:avLst/>
            <a:gdLst/>
            <a:ahLst/>
            <a:cxnLst/>
            <a:rect r="r" b="b" t="t" l="l"/>
            <a:pathLst>
              <a:path h="5277682" w="6858000">
                <a:moveTo>
                  <a:pt x="0" y="0"/>
                </a:moveTo>
                <a:lnTo>
                  <a:pt x="6858000" y="0"/>
                </a:lnTo>
                <a:lnTo>
                  <a:pt x="6858000" y="5277682"/>
                </a:lnTo>
                <a:lnTo>
                  <a:pt x="0" y="527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35623" y="2919544"/>
            <a:ext cx="6152377" cy="7966593"/>
          </a:xfrm>
          <a:custGeom>
            <a:avLst/>
            <a:gdLst/>
            <a:ahLst/>
            <a:cxnLst/>
            <a:rect r="r" b="b" t="t" l="l"/>
            <a:pathLst>
              <a:path h="7966593" w="6152377">
                <a:moveTo>
                  <a:pt x="0" y="0"/>
                </a:moveTo>
                <a:lnTo>
                  <a:pt x="6152377" y="0"/>
                </a:lnTo>
                <a:lnTo>
                  <a:pt x="6152377" y="7966593"/>
                </a:lnTo>
                <a:lnTo>
                  <a:pt x="0" y="7966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84" r="0" b="-148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70580" y="-1402268"/>
            <a:ext cx="6262405" cy="7026713"/>
          </a:xfrm>
          <a:custGeom>
            <a:avLst/>
            <a:gdLst/>
            <a:ahLst/>
            <a:cxnLst/>
            <a:rect r="r" b="b" t="t" l="l"/>
            <a:pathLst>
              <a:path h="7026713" w="6262405">
                <a:moveTo>
                  <a:pt x="0" y="0"/>
                </a:moveTo>
                <a:lnTo>
                  <a:pt x="6262406" y="0"/>
                </a:lnTo>
                <a:lnTo>
                  <a:pt x="6262406" y="7026713"/>
                </a:lnTo>
                <a:lnTo>
                  <a:pt x="0" y="7026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83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891720"/>
            <a:ext cx="1504714" cy="1395280"/>
          </a:xfrm>
          <a:custGeom>
            <a:avLst/>
            <a:gdLst/>
            <a:ahLst/>
            <a:cxnLst/>
            <a:rect r="r" b="b" t="t" l="l"/>
            <a:pathLst>
              <a:path h="1395280" w="1504714">
                <a:moveTo>
                  <a:pt x="0" y="0"/>
                </a:moveTo>
                <a:lnTo>
                  <a:pt x="1504714" y="0"/>
                </a:lnTo>
                <a:lnTo>
                  <a:pt x="1504714" y="1395280"/>
                </a:lnTo>
                <a:lnTo>
                  <a:pt x="0" y="1395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13294">
            <a:off x="14507628" y="6320569"/>
            <a:ext cx="1188309" cy="1164543"/>
          </a:xfrm>
          <a:custGeom>
            <a:avLst/>
            <a:gdLst/>
            <a:ahLst/>
            <a:cxnLst/>
            <a:rect r="r" b="b" t="t" l="l"/>
            <a:pathLst>
              <a:path h="1164543" w="1188309">
                <a:moveTo>
                  <a:pt x="0" y="0"/>
                </a:moveTo>
                <a:lnTo>
                  <a:pt x="1188310" y="0"/>
                </a:lnTo>
                <a:lnTo>
                  <a:pt x="1188310" y="1164543"/>
                </a:lnTo>
                <a:lnTo>
                  <a:pt x="0" y="1164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63436" y="3511665"/>
            <a:ext cx="6143671" cy="3532036"/>
          </a:xfrm>
          <a:custGeom>
            <a:avLst/>
            <a:gdLst/>
            <a:ahLst/>
            <a:cxnLst/>
            <a:rect r="r" b="b" t="t" l="l"/>
            <a:pathLst>
              <a:path h="3532036" w="6143671">
                <a:moveTo>
                  <a:pt x="0" y="0"/>
                </a:moveTo>
                <a:lnTo>
                  <a:pt x="6143671" y="0"/>
                </a:lnTo>
                <a:lnTo>
                  <a:pt x="6143671" y="3532035"/>
                </a:lnTo>
                <a:lnTo>
                  <a:pt x="0" y="3532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4526" t="-58479" r="-108959" b="-3782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04604" y="4551868"/>
            <a:ext cx="1414964" cy="1183264"/>
          </a:xfrm>
          <a:custGeom>
            <a:avLst/>
            <a:gdLst/>
            <a:ahLst/>
            <a:cxnLst/>
            <a:rect r="r" b="b" t="t" l="l"/>
            <a:pathLst>
              <a:path h="1183264" w="1414964">
                <a:moveTo>
                  <a:pt x="0" y="0"/>
                </a:moveTo>
                <a:lnTo>
                  <a:pt x="1414964" y="0"/>
                </a:lnTo>
                <a:lnTo>
                  <a:pt x="1414964" y="1183264"/>
                </a:lnTo>
                <a:lnTo>
                  <a:pt x="0" y="11832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58000" y="7488"/>
            <a:ext cx="3532257" cy="3172609"/>
          </a:xfrm>
          <a:custGeom>
            <a:avLst/>
            <a:gdLst/>
            <a:ahLst/>
            <a:cxnLst/>
            <a:rect r="r" b="b" t="t" l="l"/>
            <a:pathLst>
              <a:path h="3172609" w="3532257">
                <a:moveTo>
                  <a:pt x="0" y="0"/>
                </a:moveTo>
                <a:lnTo>
                  <a:pt x="3532257" y="0"/>
                </a:lnTo>
                <a:lnTo>
                  <a:pt x="3532257" y="3172609"/>
                </a:lnTo>
                <a:lnTo>
                  <a:pt x="0" y="31726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712919">
            <a:off x="8393214" y="-326303"/>
            <a:ext cx="3467628" cy="3114560"/>
          </a:xfrm>
          <a:custGeom>
            <a:avLst/>
            <a:gdLst/>
            <a:ahLst/>
            <a:cxnLst/>
            <a:rect r="r" b="b" t="t" l="l"/>
            <a:pathLst>
              <a:path h="3114560" w="3467628">
                <a:moveTo>
                  <a:pt x="0" y="0"/>
                </a:moveTo>
                <a:lnTo>
                  <a:pt x="3467628" y="0"/>
                </a:lnTo>
                <a:lnTo>
                  <a:pt x="3467628" y="3114560"/>
                </a:lnTo>
                <a:lnTo>
                  <a:pt x="0" y="3114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21378">
            <a:off x="7377872" y="7305416"/>
            <a:ext cx="3532257" cy="3172609"/>
          </a:xfrm>
          <a:custGeom>
            <a:avLst/>
            <a:gdLst/>
            <a:ahLst/>
            <a:cxnLst/>
            <a:rect r="r" b="b" t="t" l="l"/>
            <a:pathLst>
              <a:path h="3172609" w="3532257">
                <a:moveTo>
                  <a:pt x="0" y="0"/>
                </a:moveTo>
                <a:lnTo>
                  <a:pt x="3532256" y="0"/>
                </a:lnTo>
                <a:lnTo>
                  <a:pt x="3532256" y="3172609"/>
                </a:lnTo>
                <a:lnTo>
                  <a:pt x="0" y="31726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712919">
            <a:off x="8134575" y="7542091"/>
            <a:ext cx="3467628" cy="3114560"/>
          </a:xfrm>
          <a:custGeom>
            <a:avLst/>
            <a:gdLst/>
            <a:ahLst/>
            <a:cxnLst/>
            <a:rect r="r" b="b" t="t" l="l"/>
            <a:pathLst>
              <a:path h="3114560" w="3467628">
                <a:moveTo>
                  <a:pt x="0" y="0"/>
                </a:moveTo>
                <a:lnTo>
                  <a:pt x="3467628" y="0"/>
                </a:lnTo>
                <a:lnTo>
                  <a:pt x="3467628" y="3114561"/>
                </a:lnTo>
                <a:lnTo>
                  <a:pt x="0" y="3114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74064" y="2867130"/>
            <a:ext cx="2880452" cy="1120758"/>
          </a:xfrm>
          <a:custGeom>
            <a:avLst/>
            <a:gdLst/>
            <a:ahLst/>
            <a:cxnLst/>
            <a:rect r="r" b="b" t="t" l="l"/>
            <a:pathLst>
              <a:path h="1120758" w="2880452">
                <a:moveTo>
                  <a:pt x="0" y="0"/>
                </a:moveTo>
                <a:lnTo>
                  <a:pt x="2880452" y="0"/>
                </a:lnTo>
                <a:lnTo>
                  <a:pt x="2880452" y="1120757"/>
                </a:lnTo>
                <a:lnTo>
                  <a:pt x="0" y="11207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885924" y="8455099"/>
            <a:ext cx="5056733" cy="131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0"/>
              </a:lnSpc>
            </a:pPr>
            <a:r>
              <a:rPr lang="en-US" sz="11488">
                <a:solidFill>
                  <a:srgbClr val="1754F1"/>
                </a:solidFill>
                <a:latin typeface="Tlab 레트로라이프"/>
              </a:rPr>
              <a:t>FORS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70756" y="3906202"/>
            <a:ext cx="12946487" cy="233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0"/>
              </a:lnSpc>
            </a:pPr>
            <a:r>
              <a:rPr lang="en-US" sz="14400" spc="1152">
                <a:solidFill>
                  <a:srgbClr val="1754F1"/>
                </a:solidFill>
                <a:latin typeface="210 디딤고딕 Bold"/>
                <a:ea typeface="210 디딤고딕 Bold"/>
              </a:rPr>
              <a:t>감사합니다!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0932" y="2667542"/>
            <a:ext cx="9886136" cy="6590758"/>
          </a:xfrm>
          <a:custGeom>
            <a:avLst/>
            <a:gdLst/>
            <a:ahLst/>
            <a:cxnLst/>
            <a:rect r="r" b="b" t="t" l="l"/>
            <a:pathLst>
              <a:path h="6590758" w="9886136">
                <a:moveTo>
                  <a:pt x="0" y="0"/>
                </a:moveTo>
                <a:lnTo>
                  <a:pt x="9886136" y="0"/>
                </a:lnTo>
                <a:lnTo>
                  <a:pt x="9886136" y="6590758"/>
                </a:lnTo>
                <a:lnTo>
                  <a:pt x="0" y="659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0756" y="125977"/>
            <a:ext cx="12946487" cy="233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0"/>
              </a:lnSpc>
            </a:pPr>
            <a:r>
              <a:rPr lang="en-US" sz="14400" spc="1152">
                <a:solidFill>
                  <a:srgbClr val="1754F1"/>
                </a:solidFill>
                <a:latin typeface="210 디딤고딕 Bold"/>
              </a:rPr>
              <a:t> Q&amp;A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68635" y="9429750"/>
            <a:ext cx="4518433" cy="20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110" spc="-11">
                <a:solidFill>
                  <a:srgbClr val="000000"/>
                </a:solidFill>
                <a:latin typeface="210 디딤고딕"/>
                <a:ea typeface="210 디딤고딕"/>
                <a:hlinkClick r:id="rId3" tooltip="https://sm.ign.com/ign_kr/screenshot/default/blob-8b5g_h8ap.jpg"/>
              </a:rPr>
              <a:t>출처: https://sm.ign.com/ign_kr/screenshot/default/blob-8b5g_h8ap.jpg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0122" y="3030371"/>
            <a:ext cx="3095587" cy="3095574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4308" r="0" b="-1430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624464" y="3030371"/>
            <a:ext cx="3095587" cy="3095574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1648" r="0" b="-1164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045859" y="3030371"/>
            <a:ext cx="3095587" cy="309557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6764" r="0" b="-1676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33286" y="3030371"/>
            <a:ext cx="3095587" cy="309557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3442" r="0" b="-1989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104898"/>
            <a:ext cx="12516474" cy="74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3"/>
              </a:lnSpc>
            </a:pPr>
            <a:r>
              <a:rPr lang="en-US" sz="4295">
                <a:solidFill>
                  <a:srgbClr val="1754F1"/>
                </a:solidFill>
                <a:latin typeface="210 디딤고딕 Bold"/>
                <a:ea typeface="210 디딤고딕 Bold"/>
              </a:rPr>
              <a:t>전문가로 구성된 Team.FORS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7306" y="6782588"/>
            <a:ext cx="2741219" cy="4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795" spc="-83">
                <a:solidFill>
                  <a:srgbClr val="1195B2"/>
                </a:solidFill>
                <a:latin typeface="Source Han Sans KR Bold"/>
                <a:ea typeface="Source Han Sans KR Bold"/>
              </a:rPr>
              <a:t>CSO 기은서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0970" y="6782588"/>
            <a:ext cx="2741219" cy="4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795" spc="-83">
                <a:solidFill>
                  <a:srgbClr val="1195B2"/>
                </a:solidFill>
                <a:latin typeface="Source Han Sans KR Bold"/>
                <a:ea typeface="Source Han Sans KR Bold"/>
              </a:rPr>
              <a:t>CTO 문영식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00291" y="6782588"/>
            <a:ext cx="2741219" cy="4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795" spc="-83">
                <a:solidFill>
                  <a:srgbClr val="1195B2"/>
                </a:solidFill>
                <a:latin typeface="Source Han Sans KR Bold"/>
                <a:ea typeface="Source Han Sans KR Bold"/>
              </a:rPr>
              <a:t>CIO 정호석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10470" y="6782588"/>
            <a:ext cx="2741219" cy="4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795" spc="-83">
                <a:solidFill>
                  <a:srgbClr val="1195B2"/>
                </a:solidFill>
                <a:latin typeface="Source Han Sans KR Bold"/>
                <a:ea typeface="Source Han Sans KR Bold"/>
              </a:rPr>
              <a:t>CEO 조영수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7306" y="7573142"/>
            <a:ext cx="2741219" cy="68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</a:rPr>
              <a:t>Chief Strategy Officer</a:t>
            </a:r>
          </a:p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  <a:ea typeface="Source Han Sans KR Medium"/>
              </a:rPr>
              <a:t>전략 수립/실행 총괄 책임자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37343" y="7573142"/>
            <a:ext cx="3726979" cy="68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</a:rPr>
              <a:t>Chief Technology Officer</a:t>
            </a:r>
          </a:p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  <a:ea typeface="Source Han Sans KR Medium"/>
              </a:rPr>
              <a:t>기술 활용/관리 총괄 책임자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41084" y="7573142"/>
            <a:ext cx="3528924" cy="68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</a:rPr>
              <a:t>Chief Information Office</a:t>
            </a:r>
          </a:p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  <a:ea typeface="Source Han Sans KR Medium"/>
              </a:rPr>
              <a:t>정보/기술 총괄 책임자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6611" y="7573142"/>
            <a:ext cx="3570682" cy="68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latin typeface="Source Han Sans KR Medium"/>
              </a:rPr>
              <a:t>Chief Executive Officer</a:t>
            </a:r>
          </a:p>
          <a:p>
            <a:pPr algn="ctr">
              <a:lnSpc>
                <a:spcPts val="2843"/>
              </a:lnSpc>
            </a:pPr>
            <a:r>
              <a:rPr lang="en-US" sz="1895" spc="-56">
                <a:solidFill>
                  <a:srgbClr val="20344B"/>
                </a:solidFill>
                <a:ea typeface="Source Han Sans KR Medium"/>
              </a:rPr>
              <a:t>가장 높은 의사결정 총 책임자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87" t="-74259" r="-110945" b="-25818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412" y="7097909"/>
            <a:ext cx="18278588" cy="318909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09472" y="7411162"/>
            <a:ext cx="15949828" cy="2330807"/>
            <a:chOff x="0" y="0"/>
            <a:chExt cx="21266437" cy="31077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308447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sz="3200" spc="64">
                  <a:solidFill>
                    <a:srgbClr val="FFFFFF"/>
                  </a:solidFill>
                  <a:ea typeface="210 디딤고딕 Bold"/>
                </a:rPr>
                <a:t>우리 팀의 미션</a:t>
              </a:r>
              <a:r>
                <a:rPr lang="en-US" sz="3200" spc="64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 “누구나, 무엇이든 할 수 있다”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78663"/>
              <a:ext cx="21266437" cy="1529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7200">
                  <a:solidFill>
                    <a:srgbClr val="FFFFFF"/>
                  </a:solidFill>
                  <a:latin typeface="210 디딤고딕"/>
                  <a:ea typeface="210 디딤고딕"/>
                </a:rPr>
                <a:t>누구나 AI를 통해 꿈을 이룰수있다.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8507" y="2735727"/>
            <a:ext cx="14331854" cy="6295754"/>
          </a:xfrm>
          <a:custGeom>
            <a:avLst/>
            <a:gdLst/>
            <a:ahLst/>
            <a:cxnLst/>
            <a:rect r="r" b="b" t="t" l="l"/>
            <a:pathLst>
              <a:path h="6295754" w="14331854">
                <a:moveTo>
                  <a:pt x="0" y="0"/>
                </a:moveTo>
                <a:lnTo>
                  <a:pt x="14331854" y="0"/>
                </a:lnTo>
                <a:lnTo>
                  <a:pt x="14331854" y="6295754"/>
                </a:lnTo>
                <a:lnTo>
                  <a:pt x="0" y="6295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1754F1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9428" y="280033"/>
            <a:ext cx="4441144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9428" y="973453"/>
            <a:ext cx="1166197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14110F"/>
                </a:solidFill>
                <a:latin typeface="210 디딤고딕"/>
                <a:ea typeface="210 디딤고딕"/>
              </a:rPr>
              <a:t>ASR (Automatic Speech recognition) / 자동 음성 인식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3791" y="3218336"/>
            <a:ext cx="2959700" cy="2456569"/>
            <a:chOff x="0" y="0"/>
            <a:chExt cx="970098" cy="805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93268" y="3218336"/>
            <a:ext cx="2959700" cy="2456569"/>
            <a:chOff x="0" y="0"/>
            <a:chExt cx="970098" cy="8051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42745" y="3218336"/>
            <a:ext cx="2959700" cy="2456569"/>
            <a:chOff x="0" y="0"/>
            <a:chExt cx="970098" cy="8051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192222" y="3218336"/>
            <a:ext cx="2959700" cy="2456569"/>
            <a:chOff x="0" y="0"/>
            <a:chExt cx="970098" cy="805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590894" y="3946236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1" y="0"/>
                </a:lnTo>
                <a:lnTo>
                  <a:pt x="1414971" y="1000770"/>
                </a:lnTo>
                <a:lnTo>
                  <a:pt x="0" y="100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21789" y="3946236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1" y="0"/>
                </a:lnTo>
                <a:lnTo>
                  <a:pt x="1414971" y="1000770"/>
                </a:lnTo>
                <a:lnTo>
                  <a:pt x="0" y="100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10578" y="3941726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1" y="0"/>
                </a:lnTo>
                <a:lnTo>
                  <a:pt x="1414971" y="1000770"/>
                </a:lnTo>
                <a:lnTo>
                  <a:pt x="0" y="100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76364" y="3658305"/>
            <a:ext cx="2959700" cy="1481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모델 </a:t>
            </a:r>
          </a:p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latin typeface="210 디딤고딕 Bold"/>
                <a:ea typeface="210 디딤고딕 Bold"/>
              </a:rPr>
              <a:t>연구/분석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50877" y="4036826"/>
            <a:ext cx="2549712" cy="72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코딩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11274" y="4036826"/>
            <a:ext cx="2959700" cy="73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서비스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4051" y="5976675"/>
            <a:ext cx="122835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음성인식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94202" y="5976675"/>
            <a:ext cx="135783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ASR 모델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7638" y="6586421"/>
            <a:ext cx="257346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평범한 일상 속 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어떤 문제를 해결 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80441" y="5976675"/>
            <a:ext cx="2922005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Whisper 파인튜닝</a:t>
            </a:r>
          </a:p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음성 수집 봇</a:t>
            </a:r>
          </a:p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데이터 요약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데이터 문서화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4519" y="3658305"/>
            <a:ext cx="2959700" cy="1481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아이디어 </a:t>
            </a:r>
          </a:p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회의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37510" y="6561021"/>
            <a:ext cx="1795611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Whisper</a:t>
            </a:r>
          </a:p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NeMo</a:t>
            </a:r>
          </a:p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DeepSpeech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MMS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08007" y="5989521"/>
            <a:ext cx="4996226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latin typeface="210 디딤고딕"/>
                <a:ea typeface="210 디딤고딕"/>
              </a:rPr>
              <a:t>취약자(노인.장애인) 취업 지원</a:t>
            </a:r>
          </a:p>
          <a:p>
            <a:pPr algn="ctr">
              <a:lnSpc>
                <a:spcPts val="3639"/>
              </a:lnSpc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면접 요약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ea typeface="210 디딤고딕"/>
              </a:rPr>
              <a:t>다양한 서비스 접목 가능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9428" y="280033"/>
            <a:ext cx="2841467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Process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73455"/>
            <a:ext cx="848723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14110F"/>
                </a:solidFill>
                <a:ea typeface="210 디딤고딕"/>
              </a:rPr>
              <a:t>프로젝트 진행 과정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6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7473" y="3046709"/>
            <a:ext cx="2959700" cy="2456569"/>
            <a:chOff x="0" y="0"/>
            <a:chExt cx="970098" cy="805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456950" y="3046709"/>
            <a:ext cx="2959700" cy="2456569"/>
            <a:chOff x="0" y="0"/>
            <a:chExt cx="970098" cy="8051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006427" y="3046709"/>
            <a:ext cx="2959700" cy="2456569"/>
            <a:chOff x="0" y="0"/>
            <a:chExt cx="970098" cy="8051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555904" y="3046709"/>
            <a:ext cx="2959700" cy="2456569"/>
            <a:chOff x="0" y="0"/>
            <a:chExt cx="970098" cy="805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0098" cy="805187"/>
            </a:xfrm>
            <a:custGeom>
              <a:avLst/>
              <a:gdLst/>
              <a:ahLst/>
              <a:cxnLst/>
              <a:rect r="r" b="b" t="t" l="l"/>
              <a:pathLst>
                <a:path h="805187" w="970098">
                  <a:moveTo>
                    <a:pt x="845638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5638" y="0"/>
                  </a:lnTo>
                  <a:cubicBezTo>
                    <a:pt x="914218" y="0"/>
                    <a:pt x="970098" y="55880"/>
                    <a:pt x="970098" y="124460"/>
                  </a:cubicBezTo>
                  <a:lnTo>
                    <a:pt x="970098" y="680727"/>
                  </a:lnTo>
                  <a:cubicBezTo>
                    <a:pt x="970098" y="749307"/>
                    <a:pt x="914218" y="805187"/>
                    <a:pt x="845638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99080" y="3210964"/>
            <a:ext cx="1976485" cy="2119039"/>
          </a:xfrm>
          <a:custGeom>
            <a:avLst/>
            <a:gdLst/>
            <a:ahLst/>
            <a:cxnLst/>
            <a:rect r="r" b="b" t="t" l="l"/>
            <a:pathLst>
              <a:path h="2119039" w="1976485">
                <a:moveTo>
                  <a:pt x="0" y="0"/>
                </a:moveTo>
                <a:lnTo>
                  <a:pt x="1976486" y="0"/>
                </a:lnTo>
                <a:lnTo>
                  <a:pt x="1976486" y="2119039"/>
                </a:lnTo>
                <a:lnTo>
                  <a:pt x="0" y="211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54576" y="3774608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1" y="0"/>
                </a:lnTo>
                <a:lnTo>
                  <a:pt x="1414971" y="1000770"/>
                </a:lnTo>
                <a:lnTo>
                  <a:pt x="0" y="1000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5471" y="3774608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1" y="0"/>
                </a:lnTo>
                <a:lnTo>
                  <a:pt x="1414971" y="1000770"/>
                </a:lnTo>
                <a:lnTo>
                  <a:pt x="0" y="1000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74260" y="3770098"/>
            <a:ext cx="1414971" cy="1000770"/>
          </a:xfrm>
          <a:custGeom>
            <a:avLst/>
            <a:gdLst/>
            <a:ahLst/>
            <a:cxnLst/>
            <a:rect r="r" b="b" t="t" l="l"/>
            <a:pathLst>
              <a:path h="1000770" w="1414971">
                <a:moveTo>
                  <a:pt x="0" y="0"/>
                </a:moveTo>
                <a:lnTo>
                  <a:pt x="1414970" y="0"/>
                </a:lnTo>
                <a:lnTo>
                  <a:pt x="1414970" y="1000771"/>
                </a:lnTo>
                <a:lnTo>
                  <a:pt x="0" y="1000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47659" y="3860689"/>
            <a:ext cx="2959700" cy="72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자동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14559" y="3486736"/>
            <a:ext cx="2959700" cy="149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담당</a:t>
            </a:r>
          </a:p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공무원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55904" y="3884249"/>
            <a:ext cx="2959700" cy="73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6"/>
              </a:lnSpc>
              <a:spcBef>
                <a:spcPct val="0"/>
              </a:spcBef>
            </a:pPr>
            <a:r>
              <a:rPr lang="en-US" sz="4282" spc="-42">
                <a:solidFill>
                  <a:srgbClr val="000000"/>
                </a:solidFill>
                <a:ea typeface="210 디딤고딕 Bold"/>
              </a:rPr>
              <a:t>취업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9930" y="6307689"/>
            <a:ext cx="6522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latin typeface="210 디딤고딕"/>
              </a:rPr>
              <a:t>ASR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66515" y="7079586"/>
            <a:ext cx="19405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latin typeface="210 디딤고딕"/>
                <a:ea typeface="210 디딤고딕"/>
              </a:rPr>
              <a:t>요약/문서화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8534" y="7042756"/>
            <a:ext cx="456001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latin typeface="210 디딤고딕"/>
                <a:ea typeface="210 디딤고딕"/>
              </a:rPr>
              <a:t>음성인식 오픈소스(Whisper)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ea typeface="210 디딤고딕"/>
              </a:rPr>
              <a:t>발화 음성 데이터셋 파인튜닝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3630" y="6362410"/>
            <a:ext cx="19063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latin typeface="210 디딤고딕"/>
                <a:ea typeface="210 디딤고딕"/>
              </a:rPr>
              <a:t>랭체인/GPT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73455"/>
            <a:ext cx="848723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-39">
                <a:solidFill>
                  <a:srgbClr val="14110F"/>
                </a:solidFill>
                <a:ea typeface="210 디딤고딕"/>
              </a:rPr>
              <a:t>구체적인 서비스 과정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49553"/>
            <a:ext cx="2841467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Process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94708" y="7024865"/>
            <a:ext cx="4453841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29">
                <a:solidFill>
                  <a:srgbClr val="000000"/>
                </a:solidFill>
                <a:ea typeface="210 디딤고딕"/>
              </a:rPr>
              <a:t>취업 희망자 문서 검토 </a:t>
            </a:r>
          </a:p>
          <a:p>
            <a:pPr algn="ctr">
              <a:lnSpc>
                <a:spcPts val="4199"/>
              </a:lnSpc>
            </a:pPr>
            <a:r>
              <a:rPr lang="en-US" sz="2999" spc="-29">
                <a:solidFill>
                  <a:srgbClr val="000000"/>
                </a:solidFill>
                <a:ea typeface="210 디딤고딕"/>
              </a:rPr>
              <a:t>공통 분모 형성후 단체 상담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ea typeface="210 디딤고딕"/>
              </a:rPr>
              <a:t>구인 기업 서칭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21165" y="6307689"/>
            <a:ext cx="7085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29">
                <a:solidFill>
                  <a:srgbClr val="000000"/>
                </a:solidFill>
                <a:ea typeface="210 디딤고딕"/>
              </a:rPr>
              <a:t>검토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7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3941" y="1948152"/>
            <a:ext cx="15660119" cy="7503218"/>
          </a:xfrm>
          <a:custGeom>
            <a:avLst/>
            <a:gdLst/>
            <a:ahLst/>
            <a:cxnLst/>
            <a:rect r="r" b="b" t="t" l="l"/>
            <a:pathLst>
              <a:path h="7503218" w="15660119">
                <a:moveTo>
                  <a:pt x="0" y="0"/>
                </a:moveTo>
                <a:lnTo>
                  <a:pt x="15660118" y="0"/>
                </a:lnTo>
                <a:lnTo>
                  <a:pt x="15660118" y="7503218"/>
                </a:lnTo>
                <a:lnTo>
                  <a:pt x="0" y="7503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40" r="-1590" b="-51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latin typeface="210 디딤고딕"/>
              </a:rPr>
              <a:t>WPT(Work Plan Timeline)</a:t>
            </a:r>
            <a:r>
              <a:rPr lang="en-US" sz="3999" spc="79">
                <a:solidFill>
                  <a:srgbClr val="000000"/>
                </a:solidFill>
                <a:latin typeface="210 디딤고딕 Bold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033"/>
            <a:ext cx="2841467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Process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8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915507"/>
          <a:ext cx="16655719" cy="7552536"/>
        </p:xfrm>
        <a:graphic>
          <a:graphicData uri="http://schemas.openxmlformats.org/drawingml/2006/table">
            <a:tbl>
              <a:tblPr/>
              <a:tblGrid>
                <a:gridCol w="2970369"/>
                <a:gridCol w="2403672"/>
                <a:gridCol w="11281679"/>
              </a:tblGrid>
              <a:tr h="948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210 디딤고딕 Bold"/>
                        </a:rPr>
                        <a:t>구분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210 디딤고딕 Bold"/>
                        </a:rPr>
                        <a:t>기간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210 디딤고딕 Bold"/>
                        </a:rPr>
                        <a:t>활동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943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210 디딤고딕"/>
                        </a:rPr>
                        <a:t>팀결성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</a:rPr>
                        <a:t>04.11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자연어 처리 영감을 얻기위해 자연환경을 찾아 서울숲 방문 -&gt; 누룽지 통닭 팀 회식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210 디딤고딕"/>
                        </a:rPr>
                        <a:t>아이디어 회의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</a:rPr>
                        <a:t>04.15, 16, 24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공공데이터 활용 + 음성인식 + 자연어처리 + 인공지능모델 + 실용성   고루 갖춘 서비스 기획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210 디딤고딕"/>
                        </a:rPr>
                        <a:t>음성 데이터 확보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</a:rPr>
                        <a:t>04.24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공공데이터 음성 데이터 확보 (노인 자유 발화 + 한국어 자유 발화)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210 디딤고딕"/>
                        </a:rPr>
                        <a:t>모델 서칭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</a:rPr>
                        <a:t>04.24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다양한 STT 모델 서칭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210 디딤고딕"/>
                        </a:rPr>
                        <a:t>랭체인 연구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</a:rPr>
                        <a:t>04. 24, 25, 27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210 디딤고딕"/>
                        </a:rPr>
                        <a:t>나중에 적용 시킬 랭체인 연구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</a:rPr>
                        <a:t>모델 분석/연구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</a:rPr>
                        <a:t>04. 24 ~ 05.02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</a:rPr>
                        <a:t>Whisper / FastWhisper / FineTunning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43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210 디딤고딕"/>
                        </a:rPr>
                        <a:t>서비스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</a:rPr>
                        <a:t>04.25, 05.02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210 디딤고딕"/>
                        </a:rPr>
                        <a:t>서비스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912495"/>
            <a:ext cx="12846182" cy="7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99"/>
              </a:lnSpc>
            </a:pPr>
            <a:r>
              <a:rPr lang="en-US" sz="3999" spc="79">
                <a:solidFill>
                  <a:srgbClr val="000000"/>
                </a:solidFill>
                <a:latin typeface="210 디딤고딕"/>
              </a:rPr>
              <a:t>WPT(Work Plan Timeline)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033"/>
            <a:ext cx="2841467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49"/>
              </a:lnSpc>
            </a:pPr>
            <a:r>
              <a:rPr lang="en-US" sz="4299" spc="85">
                <a:solidFill>
                  <a:srgbClr val="1754F1"/>
                </a:solidFill>
                <a:latin typeface="210 디딤고딕 Bold"/>
              </a:rPr>
              <a:t>Process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84018" y="9533860"/>
            <a:ext cx="1836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5">
                <a:solidFill>
                  <a:srgbClr val="000000"/>
                </a:solidFill>
                <a:latin typeface="210 디딤고딕"/>
              </a:rPr>
              <a:t>9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DAGEJCQX5RY</dc:identifier>
  <dcterms:modified xsi:type="dcterms:W3CDTF">2011-08-01T06:04:30Z</dcterms:modified>
  <cp:revision>1</cp:revision>
  <dc:title>팀.포스</dc:title>
</cp:coreProperties>
</file>